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81" r:id="rId3"/>
    <p:sldId id="280" r:id="rId4"/>
    <p:sldId id="279" r:id="rId5"/>
    <p:sldId id="282" r:id="rId6"/>
    <p:sldId id="283" r:id="rId7"/>
    <p:sldId id="284" r:id="rId8"/>
    <p:sldId id="318"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61"/>
    <p:restoredTop sz="95728"/>
  </p:normalViewPr>
  <p:slideViewPr>
    <p:cSldViewPr snapToGrid="0" snapToObjects="1">
      <p:cViewPr varScale="1">
        <p:scale>
          <a:sx n="119" d="100"/>
          <a:sy n="119" d="100"/>
        </p:scale>
        <p:origin x="12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96E946-7A99-4DE2-A3C2-323D75DEEB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BD3FF2-9AE9-4D4C-993A-54CC034C3CAC}">
      <dgm:prSet/>
      <dgm:spPr/>
      <dgm:t>
        <a:bodyPr/>
        <a:lstStyle/>
        <a:p>
          <a:r>
            <a:rPr lang="de-DE"/>
            <a:t>COVID-19</a:t>
          </a:r>
          <a:endParaRPr lang="en-US"/>
        </a:p>
      </dgm:t>
    </dgm:pt>
    <dgm:pt modelId="{83E171C4-FE9B-4EFF-8DF6-732AB154D95B}" type="parTrans" cxnId="{C828D952-F788-4122-A29E-BA9AE2AF7270}">
      <dgm:prSet/>
      <dgm:spPr/>
      <dgm:t>
        <a:bodyPr/>
        <a:lstStyle/>
        <a:p>
          <a:endParaRPr lang="en-US"/>
        </a:p>
      </dgm:t>
    </dgm:pt>
    <dgm:pt modelId="{039CA976-3C09-498D-9EC2-FA2527B8182A}" type="sibTrans" cxnId="{C828D952-F788-4122-A29E-BA9AE2AF7270}">
      <dgm:prSet/>
      <dgm:spPr/>
      <dgm:t>
        <a:bodyPr/>
        <a:lstStyle/>
        <a:p>
          <a:endParaRPr lang="en-US"/>
        </a:p>
      </dgm:t>
    </dgm:pt>
    <dgm:pt modelId="{05E8BDC7-E2B8-4871-9E74-C84F2FE72E96}">
      <dgm:prSet/>
      <dgm:spPr/>
      <dgm:t>
        <a:bodyPr/>
        <a:lstStyle/>
        <a:p>
          <a:r>
            <a:rPr lang="de-DE"/>
            <a:t>Informationen und ihre Quellen</a:t>
          </a:r>
          <a:endParaRPr lang="en-US"/>
        </a:p>
      </dgm:t>
    </dgm:pt>
    <dgm:pt modelId="{43293A47-235B-4306-9CCF-63BB4769B614}" type="parTrans" cxnId="{831EB2A9-C768-4A77-A9C5-634955674337}">
      <dgm:prSet/>
      <dgm:spPr/>
      <dgm:t>
        <a:bodyPr/>
        <a:lstStyle/>
        <a:p>
          <a:endParaRPr lang="en-US"/>
        </a:p>
      </dgm:t>
    </dgm:pt>
    <dgm:pt modelId="{152DECB7-D163-4A28-80A8-04FC8EAF64AB}" type="sibTrans" cxnId="{831EB2A9-C768-4A77-A9C5-634955674337}">
      <dgm:prSet/>
      <dgm:spPr/>
      <dgm:t>
        <a:bodyPr/>
        <a:lstStyle/>
        <a:p>
          <a:endParaRPr lang="en-US"/>
        </a:p>
      </dgm:t>
    </dgm:pt>
    <dgm:pt modelId="{CA77F407-A87C-4F29-84B8-9D202F56F909}">
      <dgm:prSet/>
      <dgm:spPr/>
      <dgm:t>
        <a:bodyPr/>
        <a:lstStyle/>
        <a:p>
          <a:r>
            <a:rPr lang="de-DE"/>
            <a:t>Vertrauen </a:t>
          </a:r>
          <a:endParaRPr lang="en-US"/>
        </a:p>
      </dgm:t>
    </dgm:pt>
    <dgm:pt modelId="{D494FE87-1E72-4D94-BB91-92030BC5CAB8}" type="parTrans" cxnId="{FF99E115-F0FC-4DC5-8DC9-E3223AA13834}">
      <dgm:prSet/>
      <dgm:spPr/>
      <dgm:t>
        <a:bodyPr/>
        <a:lstStyle/>
        <a:p>
          <a:endParaRPr lang="en-US"/>
        </a:p>
      </dgm:t>
    </dgm:pt>
    <dgm:pt modelId="{98C49237-F5B1-4465-9C61-DAEB3D416B63}" type="sibTrans" cxnId="{FF99E115-F0FC-4DC5-8DC9-E3223AA13834}">
      <dgm:prSet/>
      <dgm:spPr/>
      <dgm:t>
        <a:bodyPr/>
        <a:lstStyle/>
        <a:p>
          <a:endParaRPr lang="en-US"/>
        </a:p>
      </dgm:t>
    </dgm:pt>
    <dgm:pt modelId="{79252F31-3867-4C18-9FBA-B68E28758B98}">
      <dgm:prSet/>
      <dgm:spPr/>
      <dgm:t>
        <a:bodyPr/>
        <a:lstStyle/>
        <a:p>
          <a:r>
            <a:rPr lang="de-DE" dirty="0"/>
            <a:t>Gesundheit (Sorge um sich und um die Angehörigen)</a:t>
          </a:r>
          <a:endParaRPr lang="en-US" dirty="0"/>
        </a:p>
      </dgm:t>
    </dgm:pt>
    <dgm:pt modelId="{6572A8AA-0F04-4BD0-BE72-A8D263B41C47}" type="parTrans" cxnId="{E0204EFB-CC18-4C41-A5EF-B29DF68F44D4}">
      <dgm:prSet/>
      <dgm:spPr/>
      <dgm:t>
        <a:bodyPr/>
        <a:lstStyle/>
        <a:p>
          <a:endParaRPr lang="en-US"/>
        </a:p>
      </dgm:t>
    </dgm:pt>
    <dgm:pt modelId="{D6A553A2-BCB0-4E92-A013-B6617ECC90FB}" type="sibTrans" cxnId="{E0204EFB-CC18-4C41-A5EF-B29DF68F44D4}">
      <dgm:prSet/>
      <dgm:spPr/>
      <dgm:t>
        <a:bodyPr/>
        <a:lstStyle/>
        <a:p>
          <a:endParaRPr lang="en-US"/>
        </a:p>
      </dgm:t>
    </dgm:pt>
    <dgm:pt modelId="{C31C7E04-2D2E-4F9C-8724-96A5BB3DC140}">
      <dgm:prSet/>
      <dgm:spPr/>
      <dgm:t>
        <a:bodyPr/>
        <a:lstStyle/>
        <a:p>
          <a:r>
            <a:rPr lang="de-DE"/>
            <a:t>Finanzielle Situation (Jobverlust, Geldsendungen, Lebensmittelpreise)</a:t>
          </a:r>
          <a:endParaRPr lang="en-US"/>
        </a:p>
      </dgm:t>
    </dgm:pt>
    <dgm:pt modelId="{4124F61D-BA45-480A-A8F7-54BA01779214}" type="parTrans" cxnId="{75EAC229-8AA1-48BE-A117-FD4E2CAA26CB}">
      <dgm:prSet/>
      <dgm:spPr/>
      <dgm:t>
        <a:bodyPr/>
        <a:lstStyle/>
        <a:p>
          <a:endParaRPr lang="en-US"/>
        </a:p>
      </dgm:t>
    </dgm:pt>
    <dgm:pt modelId="{2160B8FD-9E3B-4CBE-89C0-B2B0BE9D369E}" type="sibTrans" cxnId="{75EAC229-8AA1-48BE-A117-FD4E2CAA26CB}">
      <dgm:prSet/>
      <dgm:spPr/>
      <dgm:t>
        <a:bodyPr/>
        <a:lstStyle/>
        <a:p>
          <a:endParaRPr lang="en-US"/>
        </a:p>
      </dgm:t>
    </dgm:pt>
    <dgm:pt modelId="{B9B9069C-18C4-EB4D-A5D1-4FDBA3D73A73}" type="pres">
      <dgm:prSet presAssocID="{7996E946-7A99-4DE2-A3C2-323D75DEEB9A}" presName="linear" presStyleCnt="0">
        <dgm:presLayoutVars>
          <dgm:animLvl val="lvl"/>
          <dgm:resizeHandles val="exact"/>
        </dgm:presLayoutVars>
      </dgm:prSet>
      <dgm:spPr/>
    </dgm:pt>
    <dgm:pt modelId="{4A8E8E5B-A305-2E48-88F6-2F22616C32F6}" type="pres">
      <dgm:prSet presAssocID="{98BD3FF2-9AE9-4D4C-993A-54CC034C3CAC}" presName="parentText" presStyleLbl="node1" presStyleIdx="0" presStyleCnt="5">
        <dgm:presLayoutVars>
          <dgm:chMax val="0"/>
          <dgm:bulletEnabled val="1"/>
        </dgm:presLayoutVars>
      </dgm:prSet>
      <dgm:spPr/>
    </dgm:pt>
    <dgm:pt modelId="{0712D94E-870A-4747-A4D7-1023F641E554}" type="pres">
      <dgm:prSet presAssocID="{039CA976-3C09-498D-9EC2-FA2527B8182A}" presName="spacer" presStyleCnt="0"/>
      <dgm:spPr/>
    </dgm:pt>
    <dgm:pt modelId="{07B6BFE2-AECF-284B-A636-0B67A61C34DD}" type="pres">
      <dgm:prSet presAssocID="{05E8BDC7-E2B8-4871-9E74-C84F2FE72E96}" presName="parentText" presStyleLbl="node1" presStyleIdx="1" presStyleCnt="5">
        <dgm:presLayoutVars>
          <dgm:chMax val="0"/>
          <dgm:bulletEnabled val="1"/>
        </dgm:presLayoutVars>
      </dgm:prSet>
      <dgm:spPr/>
    </dgm:pt>
    <dgm:pt modelId="{B0E15636-7EC5-2F4B-AFC7-953AEB798CDF}" type="pres">
      <dgm:prSet presAssocID="{152DECB7-D163-4A28-80A8-04FC8EAF64AB}" presName="spacer" presStyleCnt="0"/>
      <dgm:spPr/>
    </dgm:pt>
    <dgm:pt modelId="{74247222-14C1-DF46-B9C0-29DC2EF2C297}" type="pres">
      <dgm:prSet presAssocID="{CA77F407-A87C-4F29-84B8-9D202F56F909}" presName="parentText" presStyleLbl="node1" presStyleIdx="2" presStyleCnt="5">
        <dgm:presLayoutVars>
          <dgm:chMax val="0"/>
          <dgm:bulletEnabled val="1"/>
        </dgm:presLayoutVars>
      </dgm:prSet>
      <dgm:spPr/>
    </dgm:pt>
    <dgm:pt modelId="{FCCE64AD-3E8E-9246-8A18-EE8C7C1EFEB5}" type="pres">
      <dgm:prSet presAssocID="{98C49237-F5B1-4465-9C61-DAEB3D416B63}" presName="spacer" presStyleCnt="0"/>
      <dgm:spPr/>
    </dgm:pt>
    <dgm:pt modelId="{474AB6AB-A7CE-5C44-A5BA-AAFCBD4E6B86}" type="pres">
      <dgm:prSet presAssocID="{79252F31-3867-4C18-9FBA-B68E28758B98}" presName="parentText" presStyleLbl="node1" presStyleIdx="3" presStyleCnt="5">
        <dgm:presLayoutVars>
          <dgm:chMax val="0"/>
          <dgm:bulletEnabled val="1"/>
        </dgm:presLayoutVars>
      </dgm:prSet>
      <dgm:spPr/>
    </dgm:pt>
    <dgm:pt modelId="{9A4397F2-F1EB-BB43-9CD5-F046D3AC67E4}" type="pres">
      <dgm:prSet presAssocID="{D6A553A2-BCB0-4E92-A013-B6617ECC90FB}" presName="spacer" presStyleCnt="0"/>
      <dgm:spPr/>
    </dgm:pt>
    <dgm:pt modelId="{5A4FC079-FBCB-8546-B641-8F3AF4648DB5}" type="pres">
      <dgm:prSet presAssocID="{C31C7E04-2D2E-4F9C-8724-96A5BB3DC140}" presName="parentText" presStyleLbl="node1" presStyleIdx="4" presStyleCnt="5">
        <dgm:presLayoutVars>
          <dgm:chMax val="0"/>
          <dgm:bulletEnabled val="1"/>
        </dgm:presLayoutVars>
      </dgm:prSet>
      <dgm:spPr/>
    </dgm:pt>
  </dgm:ptLst>
  <dgm:cxnLst>
    <dgm:cxn modelId="{FF99E115-F0FC-4DC5-8DC9-E3223AA13834}" srcId="{7996E946-7A99-4DE2-A3C2-323D75DEEB9A}" destId="{CA77F407-A87C-4F29-84B8-9D202F56F909}" srcOrd="2" destOrd="0" parTransId="{D494FE87-1E72-4D94-BB91-92030BC5CAB8}" sibTransId="{98C49237-F5B1-4465-9C61-DAEB3D416B63}"/>
    <dgm:cxn modelId="{75EAC229-8AA1-48BE-A117-FD4E2CAA26CB}" srcId="{7996E946-7A99-4DE2-A3C2-323D75DEEB9A}" destId="{C31C7E04-2D2E-4F9C-8724-96A5BB3DC140}" srcOrd="4" destOrd="0" parTransId="{4124F61D-BA45-480A-A8F7-54BA01779214}" sibTransId="{2160B8FD-9E3B-4CBE-89C0-B2B0BE9D369E}"/>
    <dgm:cxn modelId="{EBD54764-84D0-1B49-9340-F4281D97CEDF}" type="presOf" srcId="{05E8BDC7-E2B8-4871-9E74-C84F2FE72E96}" destId="{07B6BFE2-AECF-284B-A636-0B67A61C34DD}" srcOrd="0" destOrd="0" presId="urn:microsoft.com/office/officeart/2005/8/layout/vList2"/>
    <dgm:cxn modelId="{71C0D751-E10B-CF4E-85F0-E2E1347326B5}" type="presOf" srcId="{C31C7E04-2D2E-4F9C-8724-96A5BB3DC140}" destId="{5A4FC079-FBCB-8546-B641-8F3AF4648DB5}" srcOrd="0" destOrd="0" presId="urn:microsoft.com/office/officeart/2005/8/layout/vList2"/>
    <dgm:cxn modelId="{C828D952-F788-4122-A29E-BA9AE2AF7270}" srcId="{7996E946-7A99-4DE2-A3C2-323D75DEEB9A}" destId="{98BD3FF2-9AE9-4D4C-993A-54CC034C3CAC}" srcOrd="0" destOrd="0" parTransId="{83E171C4-FE9B-4EFF-8DF6-732AB154D95B}" sibTransId="{039CA976-3C09-498D-9EC2-FA2527B8182A}"/>
    <dgm:cxn modelId="{6031D789-FD8F-8540-B98C-4A1ADB31D9D7}" type="presOf" srcId="{7996E946-7A99-4DE2-A3C2-323D75DEEB9A}" destId="{B9B9069C-18C4-EB4D-A5D1-4FDBA3D73A73}" srcOrd="0" destOrd="0" presId="urn:microsoft.com/office/officeart/2005/8/layout/vList2"/>
    <dgm:cxn modelId="{831EB2A9-C768-4A77-A9C5-634955674337}" srcId="{7996E946-7A99-4DE2-A3C2-323D75DEEB9A}" destId="{05E8BDC7-E2B8-4871-9E74-C84F2FE72E96}" srcOrd="1" destOrd="0" parTransId="{43293A47-235B-4306-9CCF-63BB4769B614}" sibTransId="{152DECB7-D163-4A28-80A8-04FC8EAF64AB}"/>
    <dgm:cxn modelId="{D40775BB-F1C9-914F-AEF8-F6867A132A2A}" type="presOf" srcId="{79252F31-3867-4C18-9FBA-B68E28758B98}" destId="{474AB6AB-A7CE-5C44-A5BA-AAFCBD4E6B86}" srcOrd="0" destOrd="0" presId="urn:microsoft.com/office/officeart/2005/8/layout/vList2"/>
    <dgm:cxn modelId="{835ECDC0-4423-3145-A58B-CC1A05A28037}" type="presOf" srcId="{CA77F407-A87C-4F29-84B8-9D202F56F909}" destId="{74247222-14C1-DF46-B9C0-29DC2EF2C297}" srcOrd="0" destOrd="0" presId="urn:microsoft.com/office/officeart/2005/8/layout/vList2"/>
    <dgm:cxn modelId="{C6D444F4-A65A-9D4A-9F9B-858FCC6B4C91}" type="presOf" srcId="{98BD3FF2-9AE9-4D4C-993A-54CC034C3CAC}" destId="{4A8E8E5B-A305-2E48-88F6-2F22616C32F6}" srcOrd="0" destOrd="0" presId="urn:microsoft.com/office/officeart/2005/8/layout/vList2"/>
    <dgm:cxn modelId="{E0204EFB-CC18-4C41-A5EF-B29DF68F44D4}" srcId="{7996E946-7A99-4DE2-A3C2-323D75DEEB9A}" destId="{79252F31-3867-4C18-9FBA-B68E28758B98}" srcOrd="3" destOrd="0" parTransId="{6572A8AA-0F04-4BD0-BE72-A8D263B41C47}" sibTransId="{D6A553A2-BCB0-4E92-A013-B6617ECC90FB}"/>
    <dgm:cxn modelId="{254F326C-03FA-714F-B110-8AF917AF9169}" type="presParOf" srcId="{B9B9069C-18C4-EB4D-A5D1-4FDBA3D73A73}" destId="{4A8E8E5B-A305-2E48-88F6-2F22616C32F6}" srcOrd="0" destOrd="0" presId="urn:microsoft.com/office/officeart/2005/8/layout/vList2"/>
    <dgm:cxn modelId="{BD12AA54-EF8A-4246-B5E6-9AB9045182D0}" type="presParOf" srcId="{B9B9069C-18C4-EB4D-A5D1-4FDBA3D73A73}" destId="{0712D94E-870A-4747-A4D7-1023F641E554}" srcOrd="1" destOrd="0" presId="urn:microsoft.com/office/officeart/2005/8/layout/vList2"/>
    <dgm:cxn modelId="{C377C1D0-E587-4049-942B-D29453188637}" type="presParOf" srcId="{B9B9069C-18C4-EB4D-A5D1-4FDBA3D73A73}" destId="{07B6BFE2-AECF-284B-A636-0B67A61C34DD}" srcOrd="2" destOrd="0" presId="urn:microsoft.com/office/officeart/2005/8/layout/vList2"/>
    <dgm:cxn modelId="{98A58D84-20C4-C646-B77A-0867F5C918F5}" type="presParOf" srcId="{B9B9069C-18C4-EB4D-A5D1-4FDBA3D73A73}" destId="{B0E15636-7EC5-2F4B-AFC7-953AEB798CDF}" srcOrd="3" destOrd="0" presId="urn:microsoft.com/office/officeart/2005/8/layout/vList2"/>
    <dgm:cxn modelId="{EE1ADB6F-EF70-364F-AD77-CD3728272821}" type="presParOf" srcId="{B9B9069C-18C4-EB4D-A5D1-4FDBA3D73A73}" destId="{74247222-14C1-DF46-B9C0-29DC2EF2C297}" srcOrd="4" destOrd="0" presId="urn:microsoft.com/office/officeart/2005/8/layout/vList2"/>
    <dgm:cxn modelId="{5CABBBB2-649A-8541-8C85-422DD826C927}" type="presParOf" srcId="{B9B9069C-18C4-EB4D-A5D1-4FDBA3D73A73}" destId="{FCCE64AD-3E8E-9246-8A18-EE8C7C1EFEB5}" srcOrd="5" destOrd="0" presId="urn:microsoft.com/office/officeart/2005/8/layout/vList2"/>
    <dgm:cxn modelId="{2022A6FB-522D-004A-8B08-33A97AB6EB4C}" type="presParOf" srcId="{B9B9069C-18C4-EB4D-A5D1-4FDBA3D73A73}" destId="{474AB6AB-A7CE-5C44-A5BA-AAFCBD4E6B86}" srcOrd="6" destOrd="0" presId="urn:microsoft.com/office/officeart/2005/8/layout/vList2"/>
    <dgm:cxn modelId="{5952F336-1DA4-534E-B42C-90CE9BB6FA52}" type="presParOf" srcId="{B9B9069C-18C4-EB4D-A5D1-4FDBA3D73A73}" destId="{9A4397F2-F1EB-BB43-9CD5-F046D3AC67E4}" srcOrd="7" destOrd="0" presId="urn:microsoft.com/office/officeart/2005/8/layout/vList2"/>
    <dgm:cxn modelId="{16B9342D-51B6-1E4F-B258-099A79C0F969}" type="presParOf" srcId="{B9B9069C-18C4-EB4D-A5D1-4FDBA3D73A73}" destId="{5A4FC079-FBCB-8546-B641-8F3AF4648DB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AD7793-3F51-4665-A554-7D1B40EE0A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58C2D94-F89E-4BE0-AE15-4F7C66176722}">
      <dgm:prSet/>
      <dgm:spPr/>
      <dgm:t>
        <a:bodyPr/>
        <a:lstStyle/>
        <a:p>
          <a:r>
            <a:rPr lang="de-CH"/>
            <a:t>- Allgemein</a:t>
          </a:r>
          <a:endParaRPr lang="en-US"/>
        </a:p>
      </dgm:t>
    </dgm:pt>
    <dgm:pt modelId="{85F51727-F0C4-4D1E-BDBB-300FE1DF278F}" type="parTrans" cxnId="{36637EBD-890A-460B-975C-995AFC02338C}">
      <dgm:prSet/>
      <dgm:spPr/>
      <dgm:t>
        <a:bodyPr/>
        <a:lstStyle/>
        <a:p>
          <a:endParaRPr lang="en-US"/>
        </a:p>
      </dgm:t>
    </dgm:pt>
    <dgm:pt modelId="{82B6ADBE-7718-4BF2-83CB-83031906273A}" type="sibTrans" cxnId="{36637EBD-890A-460B-975C-995AFC02338C}">
      <dgm:prSet/>
      <dgm:spPr/>
      <dgm:t>
        <a:bodyPr/>
        <a:lstStyle/>
        <a:p>
          <a:endParaRPr lang="en-US"/>
        </a:p>
      </dgm:t>
    </dgm:pt>
    <dgm:pt modelId="{48CE2E5F-709B-4289-826B-30B66F182339}">
      <dgm:prSet/>
      <dgm:spPr/>
      <dgm:t>
        <a:bodyPr/>
        <a:lstStyle/>
        <a:p>
          <a:r>
            <a:rPr lang="de-CH"/>
            <a:t>Ängste, Verzweiflung, Trauer, Ohnmacht</a:t>
          </a:r>
          <a:endParaRPr lang="en-US"/>
        </a:p>
      </dgm:t>
    </dgm:pt>
    <dgm:pt modelId="{1A0693F1-CB22-4EBC-BC5D-F316FA959101}" type="parTrans" cxnId="{BE1608D4-07F2-45E9-BBA7-00D3BD244FAE}">
      <dgm:prSet/>
      <dgm:spPr/>
      <dgm:t>
        <a:bodyPr/>
        <a:lstStyle/>
        <a:p>
          <a:endParaRPr lang="en-US"/>
        </a:p>
      </dgm:t>
    </dgm:pt>
    <dgm:pt modelId="{B551A811-92E8-4362-9F57-9443C70F6ADF}" type="sibTrans" cxnId="{BE1608D4-07F2-45E9-BBA7-00D3BD244FAE}">
      <dgm:prSet/>
      <dgm:spPr/>
      <dgm:t>
        <a:bodyPr/>
        <a:lstStyle/>
        <a:p>
          <a:endParaRPr lang="en-US"/>
        </a:p>
      </dgm:t>
    </dgm:pt>
    <dgm:pt modelId="{7FCED0F7-03CF-4006-867D-62E91E056052}">
      <dgm:prSet/>
      <dgm:spPr/>
      <dgm:t>
        <a:bodyPr/>
        <a:lstStyle/>
        <a:p>
          <a:r>
            <a:rPr lang="de-CH"/>
            <a:t>Einsamkeit</a:t>
          </a:r>
          <a:endParaRPr lang="en-US"/>
        </a:p>
      </dgm:t>
    </dgm:pt>
    <dgm:pt modelId="{9D62F284-1012-432A-9956-F94BD8788021}" type="parTrans" cxnId="{0B1BA0F6-E20E-4D45-8AEB-A9944793658E}">
      <dgm:prSet/>
      <dgm:spPr/>
      <dgm:t>
        <a:bodyPr/>
        <a:lstStyle/>
        <a:p>
          <a:endParaRPr lang="en-US"/>
        </a:p>
      </dgm:t>
    </dgm:pt>
    <dgm:pt modelId="{0839CEF4-A625-456A-B896-86C88F9B845C}" type="sibTrans" cxnId="{0B1BA0F6-E20E-4D45-8AEB-A9944793658E}">
      <dgm:prSet/>
      <dgm:spPr/>
      <dgm:t>
        <a:bodyPr/>
        <a:lstStyle/>
        <a:p>
          <a:endParaRPr lang="en-US"/>
        </a:p>
      </dgm:t>
    </dgm:pt>
    <dgm:pt modelId="{8A269C21-6FEB-46DC-8190-655A027F1AC9}">
      <dgm:prSet/>
      <dgm:spPr/>
      <dgm:t>
        <a:bodyPr/>
        <a:lstStyle/>
        <a:p>
          <a:r>
            <a:rPr lang="de-CH"/>
            <a:t>Depression, Nervosität, Niedergeschlagenheit, Unruhe</a:t>
          </a:r>
          <a:endParaRPr lang="en-US"/>
        </a:p>
      </dgm:t>
    </dgm:pt>
    <dgm:pt modelId="{BD919114-3FDC-44C2-B677-B3DC50639D4F}" type="parTrans" cxnId="{B7D1BCCE-161D-479A-9FE4-5DD7749BB8C8}">
      <dgm:prSet/>
      <dgm:spPr/>
      <dgm:t>
        <a:bodyPr/>
        <a:lstStyle/>
        <a:p>
          <a:endParaRPr lang="en-US"/>
        </a:p>
      </dgm:t>
    </dgm:pt>
    <dgm:pt modelId="{4CEE5690-A90E-429A-958A-232F67857BD5}" type="sibTrans" cxnId="{B7D1BCCE-161D-479A-9FE4-5DD7749BB8C8}">
      <dgm:prSet/>
      <dgm:spPr/>
      <dgm:t>
        <a:bodyPr/>
        <a:lstStyle/>
        <a:p>
          <a:endParaRPr lang="en-US"/>
        </a:p>
      </dgm:t>
    </dgm:pt>
    <dgm:pt modelId="{01E9B69A-C5F6-4D85-9F14-91678D5E08FA}">
      <dgm:prSet/>
      <dgm:spPr/>
      <dgm:t>
        <a:bodyPr/>
        <a:lstStyle/>
        <a:p>
          <a:r>
            <a:rPr lang="de-CH"/>
            <a:t>Aggressionen (häusliche Gewalt)</a:t>
          </a:r>
          <a:endParaRPr lang="en-US"/>
        </a:p>
      </dgm:t>
    </dgm:pt>
    <dgm:pt modelId="{B1CCBE71-7F33-40EC-9217-DD3F0EE7E498}" type="parTrans" cxnId="{6EE06ACE-4FC9-4A07-AD61-DEB4F970EE04}">
      <dgm:prSet/>
      <dgm:spPr/>
      <dgm:t>
        <a:bodyPr/>
        <a:lstStyle/>
        <a:p>
          <a:endParaRPr lang="en-US"/>
        </a:p>
      </dgm:t>
    </dgm:pt>
    <dgm:pt modelId="{3E204856-2E58-4198-84A1-FFDAEB9856F9}" type="sibTrans" cxnId="{6EE06ACE-4FC9-4A07-AD61-DEB4F970EE04}">
      <dgm:prSet/>
      <dgm:spPr/>
      <dgm:t>
        <a:bodyPr/>
        <a:lstStyle/>
        <a:p>
          <a:endParaRPr lang="en-US"/>
        </a:p>
      </dgm:t>
    </dgm:pt>
    <dgm:pt modelId="{EF9CF9C0-EE57-405C-AE25-0C14BB1EB916}">
      <dgm:prSet/>
      <dgm:spPr/>
      <dgm:t>
        <a:bodyPr/>
        <a:lstStyle/>
        <a:p>
          <a:r>
            <a:rPr lang="de-CH" dirty="0"/>
            <a:t>- Speziell im Migrationskontext</a:t>
          </a:r>
          <a:endParaRPr lang="en-US" dirty="0"/>
        </a:p>
      </dgm:t>
    </dgm:pt>
    <dgm:pt modelId="{0D35DE73-6A77-4B94-B999-8B23E588409D}" type="parTrans" cxnId="{A602B0C9-3761-4E1D-B68D-B31D91A7A3C1}">
      <dgm:prSet/>
      <dgm:spPr/>
      <dgm:t>
        <a:bodyPr/>
        <a:lstStyle/>
        <a:p>
          <a:endParaRPr lang="en-US"/>
        </a:p>
      </dgm:t>
    </dgm:pt>
    <dgm:pt modelId="{D803E8DD-88E2-4E16-A9FD-6859F87B6325}" type="sibTrans" cxnId="{A602B0C9-3761-4E1D-B68D-B31D91A7A3C1}">
      <dgm:prSet/>
      <dgm:spPr/>
      <dgm:t>
        <a:bodyPr/>
        <a:lstStyle/>
        <a:p>
          <a:endParaRPr lang="en-US"/>
        </a:p>
      </dgm:t>
    </dgm:pt>
    <dgm:pt modelId="{43CA357E-7852-40E9-B92F-3F01269E3EE4}">
      <dgm:prSet/>
      <dgm:spPr/>
      <dgm:t>
        <a:bodyPr/>
        <a:lstStyle/>
        <a:p>
          <a:r>
            <a:rPr lang="de-CH"/>
            <a:t>Heimweh</a:t>
          </a:r>
          <a:endParaRPr lang="en-US"/>
        </a:p>
      </dgm:t>
    </dgm:pt>
    <dgm:pt modelId="{011B7C58-0E47-4D9F-917D-42EDD226B905}" type="parTrans" cxnId="{560E08FB-3280-4111-AEF5-A386D743C120}">
      <dgm:prSet/>
      <dgm:spPr/>
      <dgm:t>
        <a:bodyPr/>
        <a:lstStyle/>
        <a:p>
          <a:endParaRPr lang="en-US"/>
        </a:p>
      </dgm:t>
    </dgm:pt>
    <dgm:pt modelId="{7C2AAEFC-3CA4-4B07-A656-FDD1053743D5}" type="sibTrans" cxnId="{560E08FB-3280-4111-AEF5-A386D743C120}">
      <dgm:prSet/>
      <dgm:spPr/>
      <dgm:t>
        <a:bodyPr/>
        <a:lstStyle/>
        <a:p>
          <a:endParaRPr lang="en-US"/>
        </a:p>
      </dgm:t>
    </dgm:pt>
    <dgm:pt modelId="{1ED10D0B-C413-4B34-9B5F-5346B8374967}">
      <dgm:prSet/>
      <dgm:spPr/>
      <dgm:t>
        <a:bodyPr/>
        <a:lstStyle/>
        <a:p>
          <a:r>
            <a:rPr lang="de-CH"/>
            <a:t>Schuld, Scham (nicht mit den Angehörigen zu sein, nicht helfen zu können)</a:t>
          </a:r>
          <a:endParaRPr lang="en-US"/>
        </a:p>
      </dgm:t>
    </dgm:pt>
    <dgm:pt modelId="{720E3166-600A-4922-9DEE-FE773546E6E5}" type="parTrans" cxnId="{8DE43E3E-B43C-4A8E-939D-3B17F84F8C20}">
      <dgm:prSet/>
      <dgm:spPr/>
      <dgm:t>
        <a:bodyPr/>
        <a:lstStyle/>
        <a:p>
          <a:endParaRPr lang="en-US"/>
        </a:p>
      </dgm:t>
    </dgm:pt>
    <dgm:pt modelId="{3189F2E1-D899-45C6-9FC0-287B77A49D85}" type="sibTrans" cxnId="{8DE43E3E-B43C-4A8E-939D-3B17F84F8C20}">
      <dgm:prSet/>
      <dgm:spPr/>
      <dgm:t>
        <a:bodyPr/>
        <a:lstStyle/>
        <a:p>
          <a:endParaRPr lang="en-US"/>
        </a:p>
      </dgm:t>
    </dgm:pt>
    <dgm:pt modelId="{0DEBB180-DEA0-724F-A08B-14FC574A045B}" type="pres">
      <dgm:prSet presAssocID="{38AD7793-3F51-4665-A554-7D1B40EE0A82}" presName="linear" presStyleCnt="0">
        <dgm:presLayoutVars>
          <dgm:animLvl val="lvl"/>
          <dgm:resizeHandles val="exact"/>
        </dgm:presLayoutVars>
      </dgm:prSet>
      <dgm:spPr/>
    </dgm:pt>
    <dgm:pt modelId="{622BE494-B06E-2D47-A880-2D703848AA6D}" type="pres">
      <dgm:prSet presAssocID="{C58C2D94-F89E-4BE0-AE15-4F7C66176722}" presName="parentText" presStyleLbl="node1" presStyleIdx="0" presStyleCnt="8">
        <dgm:presLayoutVars>
          <dgm:chMax val="0"/>
          <dgm:bulletEnabled val="1"/>
        </dgm:presLayoutVars>
      </dgm:prSet>
      <dgm:spPr/>
    </dgm:pt>
    <dgm:pt modelId="{E7F07FD5-481F-0045-B920-188B821D7C73}" type="pres">
      <dgm:prSet presAssocID="{82B6ADBE-7718-4BF2-83CB-83031906273A}" presName="spacer" presStyleCnt="0"/>
      <dgm:spPr/>
    </dgm:pt>
    <dgm:pt modelId="{33733C3D-0E67-1E42-90A2-B1EB892E148F}" type="pres">
      <dgm:prSet presAssocID="{48CE2E5F-709B-4289-826B-30B66F182339}" presName="parentText" presStyleLbl="node1" presStyleIdx="1" presStyleCnt="8">
        <dgm:presLayoutVars>
          <dgm:chMax val="0"/>
          <dgm:bulletEnabled val="1"/>
        </dgm:presLayoutVars>
      </dgm:prSet>
      <dgm:spPr/>
    </dgm:pt>
    <dgm:pt modelId="{97323749-0D9B-5B4C-AC6C-225E9D574338}" type="pres">
      <dgm:prSet presAssocID="{B551A811-92E8-4362-9F57-9443C70F6ADF}" presName="spacer" presStyleCnt="0"/>
      <dgm:spPr/>
    </dgm:pt>
    <dgm:pt modelId="{0EDAD15B-F389-7C48-AA57-B128FAE47DAB}" type="pres">
      <dgm:prSet presAssocID="{7FCED0F7-03CF-4006-867D-62E91E056052}" presName="parentText" presStyleLbl="node1" presStyleIdx="2" presStyleCnt="8">
        <dgm:presLayoutVars>
          <dgm:chMax val="0"/>
          <dgm:bulletEnabled val="1"/>
        </dgm:presLayoutVars>
      </dgm:prSet>
      <dgm:spPr/>
    </dgm:pt>
    <dgm:pt modelId="{DC6583D6-677D-B846-90A8-C7DC1C35A3DF}" type="pres">
      <dgm:prSet presAssocID="{0839CEF4-A625-456A-B896-86C88F9B845C}" presName="spacer" presStyleCnt="0"/>
      <dgm:spPr/>
    </dgm:pt>
    <dgm:pt modelId="{97050CB6-385A-4643-85E3-38FDB1310DD3}" type="pres">
      <dgm:prSet presAssocID="{8A269C21-6FEB-46DC-8190-655A027F1AC9}" presName="parentText" presStyleLbl="node1" presStyleIdx="3" presStyleCnt="8">
        <dgm:presLayoutVars>
          <dgm:chMax val="0"/>
          <dgm:bulletEnabled val="1"/>
        </dgm:presLayoutVars>
      </dgm:prSet>
      <dgm:spPr/>
    </dgm:pt>
    <dgm:pt modelId="{C1F72365-C465-3B40-BCB9-0A3159E1D4B1}" type="pres">
      <dgm:prSet presAssocID="{4CEE5690-A90E-429A-958A-232F67857BD5}" presName="spacer" presStyleCnt="0"/>
      <dgm:spPr/>
    </dgm:pt>
    <dgm:pt modelId="{5C095065-3C97-0744-A0EB-24E0C1982C80}" type="pres">
      <dgm:prSet presAssocID="{01E9B69A-C5F6-4D85-9F14-91678D5E08FA}" presName="parentText" presStyleLbl="node1" presStyleIdx="4" presStyleCnt="8">
        <dgm:presLayoutVars>
          <dgm:chMax val="0"/>
          <dgm:bulletEnabled val="1"/>
        </dgm:presLayoutVars>
      </dgm:prSet>
      <dgm:spPr/>
    </dgm:pt>
    <dgm:pt modelId="{3B9E81C6-E647-9749-B523-C5D5F743E6C9}" type="pres">
      <dgm:prSet presAssocID="{3E204856-2E58-4198-84A1-FFDAEB9856F9}" presName="spacer" presStyleCnt="0"/>
      <dgm:spPr/>
    </dgm:pt>
    <dgm:pt modelId="{818B0080-6652-644E-809F-9B5BAFCDBFFE}" type="pres">
      <dgm:prSet presAssocID="{EF9CF9C0-EE57-405C-AE25-0C14BB1EB916}" presName="parentText" presStyleLbl="node1" presStyleIdx="5" presStyleCnt="8">
        <dgm:presLayoutVars>
          <dgm:chMax val="0"/>
          <dgm:bulletEnabled val="1"/>
        </dgm:presLayoutVars>
      </dgm:prSet>
      <dgm:spPr/>
    </dgm:pt>
    <dgm:pt modelId="{904BD9B3-5287-A645-939A-20E686DC61AF}" type="pres">
      <dgm:prSet presAssocID="{D803E8DD-88E2-4E16-A9FD-6859F87B6325}" presName="spacer" presStyleCnt="0"/>
      <dgm:spPr/>
    </dgm:pt>
    <dgm:pt modelId="{8181C5BA-428A-BB4E-A08A-570864DF6652}" type="pres">
      <dgm:prSet presAssocID="{43CA357E-7852-40E9-B92F-3F01269E3EE4}" presName="parentText" presStyleLbl="node1" presStyleIdx="6" presStyleCnt="8">
        <dgm:presLayoutVars>
          <dgm:chMax val="0"/>
          <dgm:bulletEnabled val="1"/>
        </dgm:presLayoutVars>
      </dgm:prSet>
      <dgm:spPr/>
    </dgm:pt>
    <dgm:pt modelId="{0199C3AC-0CF8-6E4E-9630-426B0BF0D8EC}" type="pres">
      <dgm:prSet presAssocID="{7C2AAEFC-3CA4-4B07-A656-FDD1053743D5}" presName="spacer" presStyleCnt="0"/>
      <dgm:spPr/>
    </dgm:pt>
    <dgm:pt modelId="{CC9F3532-3348-3945-9041-3264C4005F00}" type="pres">
      <dgm:prSet presAssocID="{1ED10D0B-C413-4B34-9B5F-5346B8374967}" presName="parentText" presStyleLbl="node1" presStyleIdx="7" presStyleCnt="8">
        <dgm:presLayoutVars>
          <dgm:chMax val="0"/>
          <dgm:bulletEnabled val="1"/>
        </dgm:presLayoutVars>
      </dgm:prSet>
      <dgm:spPr/>
    </dgm:pt>
  </dgm:ptLst>
  <dgm:cxnLst>
    <dgm:cxn modelId="{8DE43E3E-B43C-4A8E-939D-3B17F84F8C20}" srcId="{38AD7793-3F51-4665-A554-7D1B40EE0A82}" destId="{1ED10D0B-C413-4B34-9B5F-5346B8374967}" srcOrd="7" destOrd="0" parTransId="{720E3166-600A-4922-9DEE-FE773546E6E5}" sibTransId="{3189F2E1-D899-45C6-9FC0-287B77A49D85}"/>
    <dgm:cxn modelId="{18EE0346-7964-A348-B04F-BC8341FE330A}" type="presOf" srcId="{EF9CF9C0-EE57-405C-AE25-0C14BB1EB916}" destId="{818B0080-6652-644E-809F-9B5BAFCDBFFE}" srcOrd="0" destOrd="0" presId="urn:microsoft.com/office/officeart/2005/8/layout/vList2"/>
    <dgm:cxn modelId="{D227764C-4C64-3046-84B4-098B7BB3EBD5}" type="presOf" srcId="{7FCED0F7-03CF-4006-867D-62E91E056052}" destId="{0EDAD15B-F389-7C48-AA57-B128FAE47DAB}" srcOrd="0" destOrd="0" presId="urn:microsoft.com/office/officeart/2005/8/layout/vList2"/>
    <dgm:cxn modelId="{46FCF870-8BDB-CE47-B777-DBC9A7496C55}" type="presOf" srcId="{38AD7793-3F51-4665-A554-7D1B40EE0A82}" destId="{0DEBB180-DEA0-724F-A08B-14FC574A045B}" srcOrd="0" destOrd="0" presId="urn:microsoft.com/office/officeart/2005/8/layout/vList2"/>
    <dgm:cxn modelId="{F5661F90-F564-3149-B0B8-77F9A174F652}" type="presOf" srcId="{1ED10D0B-C413-4B34-9B5F-5346B8374967}" destId="{CC9F3532-3348-3945-9041-3264C4005F00}" srcOrd="0" destOrd="0" presId="urn:microsoft.com/office/officeart/2005/8/layout/vList2"/>
    <dgm:cxn modelId="{4136EBBB-E5AB-524F-8661-9A27F0718673}" type="presOf" srcId="{43CA357E-7852-40E9-B92F-3F01269E3EE4}" destId="{8181C5BA-428A-BB4E-A08A-570864DF6652}" srcOrd="0" destOrd="0" presId="urn:microsoft.com/office/officeart/2005/8/layout/vList2"/>
    <dgm:cxn modelId="{36637EBD-890A-460B-975C-995AFC02338C}" srcId="{38AD7793-3F51-4665-A554-7D1B40EE0A82}" destId="{C58C2D94-F89E-4BE0-AE15-4F7C66176722}" srcOrd="0" destOrd="0" parTransId="{85F51727-F0C4-4D1E-BDBB-300FE1DF278F}" sibTransId="{82B6ADBE-7718-4BF2-83CB-83031906273A}"/>
    <dgm:cxn modelId="{A602B0C9-3761-4E1D-B68D-B31D91A7A3C1}" srcId="{38AD7793-3F51-4665-A554-7D1B40EE0A82}" destId="{EF9CF9C0-EE57-405C-AE25-0C14BB1EB916}" srcOrd="5" destOrd="0" parTransId="{0D35DE73-6A77-4B94-B999-8B23E588409D}" sibTransId="{D803E8DD-88E2-4E16-A9FD-6859F87B6325}"/>
    <dgm:cxn modelId="{6EE06ACE-4FC9-4A07-AD61-DEB4F970EE04}" srcId="{38AD7793-3F51-4665-A554-7D1B40EE0A82}" destId="{01E9B69A-C5F6-4D85-9F14-91678D5E08FA}" srcOrd="4" destOrd="0" parTransId="{B1CCBE71-7F33-40EC-9217-DD3F0EE7E498}" sibTransId="{3E204856-2E58-4198-84A1-FFDAEB9856F9}"/>
    <dgm:cxn modelId="{B7D1BCCE-161D-479A-9FE4-5DD7749BB8C8}" srcId="{38AD7793-3F51-4665-A554-7D1B40EE0A82}" destId="{8A269C21-6FEB-46DC-8190-655A027F1AC9}" srcOrd="3" destOrd="0" parTransId="{BD919114-3FDC-44C2-B677-B3DC50639D4F}" sibTransId="{4CEE5690-A90E-429A-958A-232F67857BD5}"/>
    <dgm:cxn modelId="{BE1608D4-07F2-45E9-BBA7-00D3BD244FAE}" srcId="{38AD7793-3F51-4665-A554-7D1B40EE0A82}" destId="{48CE2E5F-709B-4289-826B-30B66F182339}" srcOrd="1" destOrd="0" parTransId="{1A0693F1-CB22-4EBC-BC5D-F316FA959101}" sibTransId="{B551A811-92E8-4362-9F57-9443C70F6ADF}"/>
    <dgm:cxn modelId="{4F7E11D8-308A-F648-9BE7-B9E1AAE2CC6E}" type="presOf" srcId="{01E9B69A-C5F6-4D85-9F14-91678D5E08FA}" destId="{5C095065-3C97-0744-A0EB-24E0C1982C80}" srcOrd="0" destOrd="0" presId="urn:microsoft.com/office/officeart/2005/8/layout/vList2"/>
    <dgm:cxn modelId="{5C72E8EA-F3DF-7744-AD82-84D1EE805849}" type="presOf" srcId="{48CE2E5F-709B-4289-826B-30B66F182339}" destId="{33733C3D-0E67-1E42-90A2-B1EB892E148F}" srcOrd="0" destOrd="0" presId="urn:microsoft.com/office/officeart/2005/8/layout/vList2"/>
    <dgm:cxn modelId="{A31FA9F3-C2B5-1F47-BA79-850AF2E137E2}" type="presOf" srcId="{C58C2D94-F89E-4BE0-AE15-4F7C66176722}" destId="{622BE494-B06E-2D47-A880-2D703848AA6D}" srcOrd="0" destOrd="0" presId="urn:microsoft.com/office/officeart/2005/8/layout/vList2"/>
    <dgm:cxn modelId="{0B1BA0F6-E20E-4D45-8AEB-A9944793658E}" srcId="{38AD7793-3F51-4665-A554-7D1B40EE0A82}" destId="{7FCED0F7-03CF-4006-867D-62E91E056052}" srcOrd="2" destOrd="0" parTransId="{9D62F284-1012-432A-9956-F94BD8788021}" sibTransId="{0839CEF4-A625-456A-B896-86C88F9B845C}"/>
    <dgm:cxn modelId="{560E08FB-3280-4111-AEF5-A386D743C120}" srcId="{38AD7793-3F51-4665-A554-7D1B40EE0A82}" destId="{43CA357E-7852-40E9-B92F-3F01269E3EE4}" srcOrd="6" destOrd="0" parTransId="{011B7C58-0E47-4D9F-917D-42EDD226B905}" sibTransId="{7C2AAEFC-3CA4-4B07-A656-FDD1053743D5}"/>
    <dgm:cxn modelId="{32439DFE-0899-7840-B510-EE5EA4F02801}" type="presOf" srcId="{8A269C21-6FEB-46DC-8190-655A027F1AC9}" destId="{97050CB6-385A-4643-85E3-38FDB1310DD3}" srcOrd="0" destOrd="0" presId="urn:microsoft.com/office/officeart/2005/8/layout/vList2"/>
    <dgm:cxn modelId="{4477DA09-6F09-B845-8D16-C190A022C472}" type="presParOf" srcId="{0DEBB180-DEA0-724F-A08B-14FC574A045B}" destId="{622BE494-B06E-2D47-A880-2D703848AA6D}" srcOrd="0" destOrd="0" presId="urn:microsoft.com/office/officeart/2005/8/layout/vList2"/>
    <dgm:cxn modelId="{9A222C83-CC06-494F-95BD-E1F9E768E2FA}" type="presParOf" srcId="{0DEBB180-DEA0-724F-A08B-14FC574A045B}" destId="{E7F07FD5-481F-0045-B920-188B821D7C73}" srcOrd="1" destOrd="0" presId="urn:microsoft.com/office/officeart/2005/8/layout/vList2"/>
    <dgm:cxn modelId="{542F10AF-4D89-6B4C-ABD0-564C999DF06B}" type="presParOf" srcId="{0DEBB180-DEA0-724F-A08B-14FC574A045B}" destId="{33733C3D-0E67-1E42-90A2-B1EB892E148F}" srcOrd="2" destOrd="0" presId="urn:microsoft.com/office/officeart/2005/8/layout/vList2"/>
    <dgm:cxn modelId="{2CF96DF8-4C13-1243-A207-A467476CA2EB}" type="presParOf" srcId="{0DEBB180-DEA0-724F-A08B-14FC574A045B}" destId="{97323749-0D9B-5B4C-AC6C-225E9D574338}" srcOrd="3" destOrd="0" presId="urn:microsoft.com/office/officeart/2005/8/layout/vList2"/>
    <dgm:cxn modelId="{FC4A1FCA-B150-764E-83B7-8433F48E73BB}" type="presParOf" srcId="{0DEBB180-DEA0-724F-A08B-14FC574A045B}" destId="{0EDAD15B-F389-7C48-AA57-B128FAE47DAB}" srcOrd="4" destOrd="0" presId="urn:microsoft.com/office/officeart/2005/8/layout/vList2"/>
    <dgm:cxn modelId="{F6854B34-2F3B-F444-9A31-9EDB95B455AF}" type="presParOf" srcId="{0DEBB180-DEA0-724F-A08B-14FC574A045B}" destId="{DC6583D6-677D-B846-90A8-C7DC1C35A3DF}" srcOrd="5" destOrd="0" presId="urn:microsoft.com/office/officeart/2005/8/layout/vList2"/>
    <dgm:cxn modelId="{CA827BB9-25CD-CF44-8E27-4EA4E3A62A49}" type="presParOf" srcId="{0DEBB180-DEA0-724F-A08B-14FC574A045B}" destId="{97050CB6-385A-4643-85E3-38FDB1310DD3}" srcOrd="6" destOrd="0" presId="urn:microsoft.com/office/officeart/2005/8/layout/vList2"/>
    <dgm:cxn modelId="{1BBF443E-3310-064F-B356-75770379316D}" type="presParOf" srcId="{0DEBB180-DEA0-724F-A08B-14FC574A045B}" destId="{C1F72365-C465-3B40-BCB9-0A3159E1D4B1}" srcOrd="7" destOrd="0" presId="urn:microsoft.com/office/officeart/2005/8/layout/vList2"/>
    <dgm:cxn modelId="{0EB9A4F4-6736-5049-AD3A-DC9C8A002DF6}" type="presParOf" srcId="{0DEBB180-DEA0-724F-A08B-14FC574A045B}" destId="{5C095065-3C97-0744-A0EB-24E0C1982C80}" srcOrd="8" destOrd="0" presId="urn:microsoft.com/office/officeart/2005/8/layout/vList2"/>
    <dgm:cxn modelId="{1C6B1245-4A19-E641-9E15-65A90237AFB3}" type="presParOf" srcId="{0DEBB180-DEA0-724F-A08B-14FC574A045B}" destId="{3B9E81C6-E647-9749-B523-C5D5F743E6C9}" srcOrd="9" destOrd="0" presId="urn:microsoft.com/office/officeart/2005/8/layout/vList2"/>
    <dgm:cxn modelId="{BB437BC8-7BB2-4A4F-9BDA-E38E10465297}" type="presParOf" srcId="{0DEBB180-DEA0-724F-A08B-14FC574A045B}" destId="{818B0080-6652-644E-809F-9B5BAFCDBFFE}" srcOrd="10" destOrd="0" presId="urn:microsoft.com/office/officeart/2005/8/layout/vList2"/>
    <dgm:cxn modelId="{52EEA4DA-9607-BA4F-9BA5-41941F30DB3F}" type="presParOf" srcId="{0DEBB180-DEA0-724F-A08B-14FC574A045B}" destId="{904BD9B3-5287-A645-939A-20E686DC61AF}" srcOrd="11" destOrd="0" presId="urn:microsoft.com/office/officeart/2005/8/layout/vList2"/>
    <dgm:cxn modelId="{374C33EE-C32D-6242-B3D9-F2EE96FC8084}" type="presParOf" srcId="{0DEBB180-DEA0-724F-A08B-14FC574A045B}" destId="{8181C5BA-428A-BB4E-A08A-570864DF6652}" srcOrd="12" destOrd="0" presId="urn:microsoft.com/office/officeart/2005/8/layout/vList2"/>
    <dgm:cxn modelId="{FC9ED61D-4F50-BD48-9A47-9CAD094F9D24}" type="presParOf" srcId="{0DEBB180-DEA0-724F-A08B-14FC574A045B}" destId="{0199C3AC-0CF8-6E4E-9630-426B0BF0D8EC}" srcOrd="13" destOrd="0" presId="urn:microsoft.com/office/officeart/2005/8/layout/vList2"/>
    <dgm:cxn modelId="{7813C4F7-D4DF-7049-8F3C-B074146EDCBE}" type="presParOf" srcId="{0DEBB180-DEA0-724F-A08B-14FC574A045B}" destId="{CC9F3532-3348-3945-9041-3264C4005F00}"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492EA4-94AE-4271-90CB-FEFB2457F7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B65C54-3EE4-4290-B154-D4B6DE773AC5}">
      <dgm:prSet/>
      <dgm:spPr/>
      <dgm:t>
        <a:bodyPr/>
        <a:lstStyle/>
        <a:p>
          <a:r>
            <a:rPr lang="de-DE" dirty="0"/>
            <a:t>Die beste Therapie ist ein gesundes soziales Unterstützungssystem.</a:t>
          </a:r>
          <a:endParaRPr lang="en-US" dirty="0"/>
        </a:p>
      </dgm:t>
    </dgm:pt>
    <dgm:pt modelId="{A0990278-10A8-4F0D-8250-FE2C99F0992D}" type="parTrans" cxnId="{76FD13C0-8F99-4E02-817D-65037B3EBE84}">
      <dgm:prSet/>
      <dgm:spPr/>
      <dgm:t>
        <a:bodyPr/>
        <a:lstStyle/>
        <a:p>
          <a:endParaRPr lang="en-US"/>
        </a:p>
      </dgm:t>
    </dgm:pt>
    <dgm:pt modelId="{FD78DFC6-C6B0-4023-9739-476A9735EB32}" type="sibTrans" cxnId="{76FD13C0-8F99-4E02-817D-65037B3EBE84}">
      <dgm:prSet/>
      <dgm:spPr/>
      <dgm:t>
        <a:bodyPr/>
        <a:lstStyle/>
        <a:p>
          <a:endParaRPr lang="en-US"/>
        </a:p>
      </dgm:t>
    </dgm:pt>
    <dgm:pt modelId="{3CEE5548-5316-4D36-B3DF-E7127C52D6B9}">
      <dgm:prSet/>
      <dgm:spPr/>
      <dgm:t>
        <a:bodyPr/>
        <a:lstStyle/>
        <a:p>
          <a:r>
            <a:rPr lang="de-DE" dirty="0"/>
            <a:t>Die Schule und der Arbeitsplatz sind die wichtigsten Orte, um ein gesundes soziales Zusammenleben (wieder) zu erlernen. Somit sind Schule und Arbeitsplatz zentrale Orte der Integration.</a:t>
          </a:r>
          <a:endParaRPr lang="en-US" dirty="0"/>
        </a:p>
      </dgm:t>
    </dgm:pt>
    <dgm:pt modelId="{CA12A154-014D-4A9E-A7CC-F467783F29AB}" type="parTrans" cxnId="{221ED2F6-00EB-4A3C-A2F5-3E7B36EFB7CE}">
      <dgm:prSet/>
      <dgm:spPr/>
      <dgm:t>
        <a:bodyPr/>
        <a:lstStyle/>
        <a:p>
          <a:endParaRPr lang="en-US"/>
        </a:p>
      </dgm:t>
    </dgm:pt>
    <dgm:pt modelId="{F7219D57-EBCB-415A-98CF-3111DDAC2399}" type="sibTrans" cxnId="{221ED2F6-00EB-4A3C-A2F5-3E7B36EFB7CE}">
      <dgm:prSet/>
      <dgm:spPr/>
      <dgm:t>
        <a:bodyPr/>
        <a:lstStyle/>
        <a:p>
          <a:endParaRPr lang="en-US"/>
        </a:p>
      </dgm:t>
    </dgm:pt>
    <dgm:pt modelId="{41970DA8-71A3-4777-8BF9-F30D24D497C8}">
      <dgm:prSet/>
      <dgm:spPr/>
      <dgm:t>
        <a:bodyPr/>
        <a:lstStyle/>
        <a:p>
          <a:r>
            <a:rPr lang="de-DE"/>
            <a:t>Schlüsselbegriffe: Gewaltfreiheit, Verlässlichkeit, Vertrauen, Stabilität, Unterstützung vs. Ausgrenzung</a:t>
          </a:r>
          <a:endParaRPr lang="en-US"/>
        </a:p>
      </dgm:t>
    </dgm:pt>
    <dgm:pt modelId="{4B1C97D9-C4F5-43C7-A483-B6CD62F81A54}" type="parTrans" cxnId="{AFC42114-0619-4597-B38D-6E52EE08BB55}">
      <dgm:prSet/>
      <dgm:spPr/>
      <dgm:t>
        <a:bodyPr/>
        <a:lstStyle/>
        <a:p>
          <a:endParaRPr lang="en-US"/>
        </a:p>
      </dgm:t>
    </dgm:pt>
    <dgm:pt modelId="{9C9C6324-DEDA-4820-B3FA-B46904C82D6C}" type="sibTrans" cxnId="{AFC42114-0619-4597-B38D-6E52EE08BB55}">
      <dgm:prSet/>
      <dgm:spPr/>
      <dgm:t>
        <a:bodyPr/>
        <a:lstStyle/>
        <a:p>
          <a:endParaRPr lang="en-US"/>
        </a:p>
      </dgm:t>
    </dgm:pt>
    <dgm:pt modelId="{F66A2078-51AA-C04E-B1BC-FB5D969F9572}" type="pres">
      <dgm:prSet presAssocID="{D7492EA4-94AE-4271-90CB-FEFB2457F734}" presName="linear" presStyleCnt="0">
        <dgm:presLayoutVars>
          <dgm:animLvl val="lvl"/>
          <dgm:resizeHandles val="exact"/>
        </dgm:presLayoutVars>
      </dgm:prSet>
      <dgm:spPr/>
    </dgm:pt>
    <dgm:pt modelId="{7A6C3CED-8AFF-6247-BC6C-1FA05C4028E2}" type="pres">
      <dgm:prSet presAssocID="{7EB65C54-3EE4-4290-B154-D4B6DE773AC5}" presName="parentText" presStyleLbl="node1" presStyleIdx="0" presStyleCnt="3">
        <dgm:presLayoutVars>
          <dgm:chMax val="0"/>
          <dgm:bulletEnabled val="1"/>
        </dgm:presLayoutVars>
      </dgm:prSet>
      <dgm:spPr/>
    </dgm:pt>
    <dgm:pt modelId="{3D03C9AE-771F-1D4B-A2C1-D3E153F62795}" type="pres">
      <dgm:prSet presAssocID="{FD78DFC6-C6B0-4023-9739-476A9735EB32}" presName="spacer" presStyleCnt="0"/>
      <dgm:spPr/>
    </dgm:pt>
    <dgm:pt modelId="{93182B36-EA34-8245-A525-6A69DBE55206}" type="pres">
      <dgm:prSet presAssocID="{3CEE5548-5316-4D36-B3DF-E7127C52D6B9}" presName="parentText" presStyleLbl="node1" presStyleIdx="1" presStyleCnt="3">
        <dgm:presLayoutVars>
          <dgm:chMax val="0"/>
          <dgm:bulletEnabled val="1"/>
        </dgm:presLayoutVars>
      </dgm:prSet>
      <dgm:spPr/>
    </dgm:pt>
    <dgm:pt modelId="{D44FD9B3-253E-954C-A3BF-AFC22BB8EA59}" type="pres">
      <dgm:prSet presAssocID="{F7219D57-EBCB-415A-98CF-3111DDAC2399}" presName="spacer" presStyleCnt="0"/>
      <dgm:spPr/>
    </dgm:pt>
    <dgm:pt modelId="{00CDB316-D4B8-7D44-8733-427225B46980}" type="pres">
      <dgm:prSet presAssocID="{41970DA8-71A3-4777-8BF9-F30D24D497C8}" presName="parentText" presStyleLbl="node1" presStyleIdx="2" presStyleCnt="3">
        <dgm:presLayoutVars>
          <dgm:chMax val="0"/>
          <dgm:bulletEnabled val="1"/>
        </dgm:presLayoutVars>
      </dgm:prSet>
      <dgm:spPr/>
    </dgm:pt>
  </dgm:ptLst>
  <dgm:cxnLst>
    <dgm:cxn modelId="{AFC42114-0619-4597-B38D-6E52EE08BB55}" srcId="{D7492EA4-94AE-4271-90CB-FEFB2457F734}" destId="{41970DA8-71A3-4777-8BF9-F30D24D497C8}" srcOrd="2" destOrd="0" parTransId="{4B1C97D9-C4F5-43C7-A483-B6CD62F81A54}" sibTransId="{9C9C6324-DEDA-4820-B3FA-B46904C82D6C}"/>
    <dgm:cxn modelId="{39285C20-E6A0-3E4B-ADFF-D56A98590DE8}" type="presOf" srcId="{3CEE5548-5316-4D36-B3DF-E7127C52D6B9}" destId="{93182B36-EA34-8245-A525-6A69DBE55206}" srcOrd="0" destOrd="0" presId="urn:microsoft.com/office/officeart/2005/8/layout/vList2"/>
    <dgm:cxn modelId="{0EBD6E2A-45C3-FF40-87C0-E00001BC9634}" type="presOf" srcId="{7EB65C54-3EE4-4290-B154-D4B6DE773AC5}" destId="{7A6C3CED-8AFF-6247-BC6C-1FA05C4028E2}" srcOrd="0" destOrd="0" presId="urn:microsoft.com/office/officeart/2005/8/layout/vList2"/>
    <dgm:cxn modelId="{CB29EF61-E60B-0D42-949C-892A9427A1D9}" type="presOf" srcId="{41970DA8-71A3-4777-8BF9-F30D24D497C8}" destId="{00CDB316-D4B8-7D44-8733-427225B46980}" srcOrd="0" destOrd="0" presId="urn:microsoft.com/office/officeart/2005/8/layout/vList2"/>
    <dgm:cxn modelId="{76FD13C0-8F99-4E02-817D-65037B3EBE84}" srcId="{D7492EA4-94AE-4271-90CB-FEFB2457F734}" destId="{7EB65C54-3EE4-4290-B154-D4B6DE773AC5}" srcOrd="0" destOrd="0" parTransId="{A0990278-10A8-4F0D-8250-FE2C99F0992D}" sibTransId="{FD78DFC6-C6B0-4023-9739-476A9735EB32}"/>
    <dgm:cxn modelId="{AA6AF8D8-95E8-7C45-9A98-A6C42774942E}" type="presOf" srcId="{D7492EA4-94AE-4271-90CB-FEFB2457F734}" destId="{F66A2078-51AA-C04E-B1BC-FB5D969F9572}" srcOrd="0" destOrd="0" presId="urn:microsoft.com/office/officeart/2005/8/layout/vList2"/>
    <dgm:cxn modelId="{221ED2F6-00EB-4A3C-A2F5-3E7B36EFB7CE}" srcId="{D7492EA4-94AE-4271-90CB-FEFB2457F734}" destId="{3CEE5548-5316-4D36-B3DF-E7127C52D6B9}" srcOrd="1" destOrd="0" parTransId="{CA12A154-014D-4A9E-A7CC-F467783F29AB}" sibTransId="{F7219D57-EBCB-415A-98CF-3111DDAC2399}"/>
    <dgm:cxn modelId="{A2EAFD7A-0ACB-9843-9635-1DA51B4004CC}" type="presParOf" srcId="{F66A2078-51AA-C04E-B1BC-FB5D969F9572}" destId="{7A6C3CED-8AFF-6247-BC6C-1FA05C4028E2}" srcOrd="0" destOrd="0" presId="urn:microsoft.com/office/officeart/2005/8/layout/vList2"/>
    <dgm:cxn modelId="{E94BA8D6-E18B-E147-BB92-79F7486C99FB}" type="presParOf" srcId="{F66A2078-51AA-C04E-B1BC-FB5D969F9572}" destId="{3D03C9AE-771F-1D4B-A2C1-D3E153F62795}" srcOrd="1" destOrd="0" presId="urn:microsoft.com/office/officeart/2005/8/layout/vList2"/>
    <dgm:cxn modelId="{283D9B44-1A4D-DB4A-991A-250386889EB4}" type="presParOf" srcId="{F66A2078-51AA-C04E-B1BC-FB5D969F9572}" destId="{93182B36-EA34-8245-A525-6A69DBE55206}" srcOrd="2" destOrd="0" presId="urn:microsoft.com/office/officeart/2005/8/layout/vList2"/>
    <dgm:cxn modelId="{3F0D43D1-9732-274A-AE8D-F72CB8CFD0B2}" type="presParOf" srcId="{F66A2078-51AA-C04E-B1BC-FB5D969F9572}" destId="{D44FD9B3-253E-954C-A3BF-AFC22BB8EA59}" srcOrd="3" destOrd="0" presId="urn:microsoft.com/office/officeart/2005/8/layout/vList2"/>
    <dgm:cxn modelId="{98B9D7E0-CDC8-EA4C-BFC9-9951CBFD57CA}" type="presParOf" srcId="{F66A2078-51AA-C04E-B1BC-FB5D969F9572}" destId="{00CDB316-D4B8-7D44-8733-427225B4698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E8E5B-A305-2E48-88F6-2F22616C32F6}">
      <dsp:nvSpPr>
        <dsp:cNvPr id="0" name=""/>
        <dsp:cNvSpPr/>
      </dsp:nvSpPr>
      <dsp:spPr>
        <a:xfrm>
          <a:off x="0" y="381476"/>
          <a:ext cx="103250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a:t>COVID-19</a:t>
          </a:r>
          <a:endParaRPr lang="en-US" sz="2800" kern="1200"/>
        </a:p>
      </dsp:txBody>
      <dsp:txXfrm>
        <a:off x="32784" y="414260"/>
        <a:ext cx="10259432" cy="606012"/>
      </dsp:txXfrm>
    </dsp:sp>
    <dsp:sp modelId="{07B6BFE2-AECF-284B-A636-0B67A61C34DD}">
      <dsp:nvSpPr>
        <dsp:cNvPr id="0" name=""/>
        <dsp:cNvSpPr/>
      </dsp:nvSpPr>
      <dsp:spPr>
        <a:xfrm>
          <a:off x="0" y="1133696"/>
          <a:ext cx="103250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a:t>Informationen und ihre Quellen</a:t>
          </a:r>
          <a:endParaRPr lang="en-US" sz="2800" kern="1200"/>
        </a:p>
      </dsp:txBody>
      <dsp:txXfrm>
        <a:off x="32784" y="1166480"/>
        <a:ext cx="10259432" cy="606012"/>
      </dsp:txXfrm>
    </dsp:sp>
    <dsp:sp modelId="{74247222-14C1-DF46-B9C0-29DC2EF2C297}">
      <dsp:nvSpPr>
        <dsp:cNvPr id="0" name=""/>
        <dsp:cNvSpPr/>
      </dsp:nvSpPr>
      <dsp:spPr>
        <a:xfrm>
          <a:off x="0" y="1885916"/>
          <a:ext cx="103250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a:t>Vertrauen </a:t>
          </a:r>
          <a:endParaRPr lang="en-US" sz="2800" kern="1200"/>
        </a:p>
      </dsp:txBody>
      <dsp:txXfrm>
        <a:off x="32784" y="1918700"/>
        <a:ext cx="10259432" cy="606012"/>
      </dsp:txXfrm>
    </dsp:sp>
    <dsp:sp modelId="{474AB6AB-A7CE-5C44-A5BA-AAFCBD4E6B86}">
      <dsp:nvSpPr>
        <dsp:cNvPr id="0" name=""/>
        <dsp:cNvSpPr/>
      </dsp:nvSpPr>
      <dsp:spPr>
        <a:xfrm>
          <a:off x="0" y="2638136"/>
          <a:ext cx="103250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dirty="0"/>
            <a:t>Gesundheit (Sorge um sich und um die Angehörigen)</a:t>
          </a:r>
          <a:endParaRPr lang="en-US" sz="2800" kern="1200" dirty="0"/>
        </a:p>
      </dsp:txBody>
      <dsp:txXfrm>
        <a:off x="32784" y="2670920"/>
        <a:ext cx="10259432" cy="606012"/>
      </dsp:txXfrm>
    </dsp:sp>
    <dsp:sp modelId="{5A4FC079-FBCB-8546-B641-8F3AF4648DB5}">
      <dsp:nvSpPr>
        <dsp:cNvPr id="0" name=""/>
        <dsp:cNvSpPr/>
      </dsp:nvSpPr>
      <dsp:spPr>
        <a:xfrm>
          <a:off x="0" y="3390356"/>
          <a:ext cx="10325000"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a:t>Finanzielle Situation (Jobverlust, Geldsendungen, Lebensmittelpreise)</a:t>
          </a:r>
          <a:endParaRPr lang="en-US" sz="2800" kern="1200"/>
        </a:p>
      </dsp:txBody>
      <dsp:txXfrm>
        <a:off x="32784" y="3423140"/>
        <a:ext cx="10259432" cy="606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BE494-B06E-2D47-A880-2D703848AA6D}">
      <dsp:nvSpPr>
        <dsp:cNvPr id="0" name=""/>
        <dsp:cNvSpPr/>
      </dsp:nvSpPr>
      <dsp:spPr>
        <a:xfrm>
          <a:off x="0" y="52435"/>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 Allgemein</a:t>
          </a:r>
          <a:endParaRPr lang="en-US" sz="2100" kern="1200"/>
        </a:p>
      </dsp:txBody>
      <dsp:txXfrm>
        <a:off x="24588" y="77023"/>
        <a:ext cx="10275824" cy="454509"/>
      </dsp:txXfrm>
    </dsp:sp>
    <dsp:sp modelId="{33733C3D-0E67-1E42-90A2-B1EB892E148F}">
      <dsp:nvSpPr>
        <dsp:cNvPr id="0" name=""/>
        <dsp:cNvSpPr/>
      </dsp:nvSpPr>
      <dsp:spPr>
        <a:xfrm>
          <a:off x="0" y="616600"/>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Ängste, Verzweiflung, Trauer, Ohnmacht</a:t>
          </a:r>
          <a:endParaRPr lang="en-US" sz="2100" kern="1200"/>
        </a:p>
      </dsp:txBody>
      <dsp:txXfrm>
        <a:off x="24588" y="641188"/>
        <a:ext cx="10275824" cy="454509"/>
      </dsp:txXfrm>
    </dsp:sp>
    <dsp:sp modelId="{0EDAD15B-F389-7C48-AA57-B128FAE47DAB}">
      <dsp:nvSpPr>
        <dsp:cNvPr id="0" name=""/>
        <dsp:cNvSpPr/>
      </dsp:nvSpPr>
      <dsp:spPr>
        <a:xfrm>
          <a:off x="0" y="1180766"/>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Einsamkeit</a:t>
          </a:r>
          <a:endParaRPr lang="en-US" sz="2100" kern="1200"/>
        </a:p>
      </dsp:txBody>
      <dsp:txXfrm>
        <a:off x="24588" y="1205354"/>
        <a:ext cx="10275824" cy="454509"/>
      </dsp:txXfrm>
    </dsp:sp>
    <dsp:sp modelId="{97050CB6-385A-4643-85E3-38FDB1310DD3}">
      <dsp:nvSpPr>
        <dsp:cNvPr id="0" name=""/>
        <dsp:cNvSpPr/>
      </dsp:nvSpPr>
      <dsp:spPr>
        <a:xfrm>
          <a:off x="0" y="1744930"/>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Depression, Nervosität, Niedergeschlagenheit, Unruhe</a:t>
          </a:r>
          <a:endParaRPr lang="en-US" sz="2100" kern="1200"/>
        </a:p>
      </dsp:txBody>
      <dsp:txXfrm>
        <a:off x="24588" y="1769518"/>
        <a:ext cx="10275824" cy="454509"/>
      </dsp:txXfrm>
    </dsp:sp>
    <dsp:sp modelId="{5C095065-3C97-0744-A0EB-24E0C1982C80}">
      <dsp:nvSpPr>
        <dsp:cNvPr id="0" name=""/>
        <dsp:cNvSpPr/>
      </dsp:nvSpPr>
      <dsp:spPr>
        <a:xfrm>
          <a:off x="0" y="2309096"/>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Aggressionen (häusliche Gewalt)</a:t>
          </a:r>
          <a:endParaRPr lang="en-US" sz="2100" kern="1200"/>
        </a:p>
      </dsp:txBody>
      <dsp:txXfrm>
        <a:off x="24588" y="2333684"/>
        <a:ext cx="10275824" cy="454509"/>
      </dsp:txXfrm>
    </dsp:sp>
    <dsp:sp modelId="{818B0080-6652-644E-809F-9B5BAFCDBFFE}">
      <dsp:nvSpPr>
        <dsp:cNvPr id="0" name=""/>
        <dsp:cNvSpPr/>
      </dsp:nvSpPr>
      <dsp:spPr>
        <a:xfrm>
          <a:off x="0" y="2873261"/>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dirty="0"/>
            <a:t>- Speziell im Migrationskontext</a:t>
          </a:r>
          <a:endParaRPr lang="en-US" sz="2100" kern="1200" dirty="0"/>
        </a:p>
      </dsp:txBody>
      <dsp:txXfrm>
        <a:off x="24588" y="2897849"/>
        <a:ext cx="10275824" cy="454509"/>
      </dsp:txXfrm>
    </dsp:sp>
    <dsp:sp modelId="{8181C5BA-428A-BB4E-A08A-570864DF6652}">
      <dsp:nvSpPr>
        <dsp:cNvPr id="0" name=""/>
        <dsp:cNvSpPr/>
      </dsp:nvSpPr>
      <dsp:spPr>
        <a:xfrm>
          <a:off x="0" y="3437426"/>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Heimweh</a:t>
          </a:r>
          <a:endParaRPr lang="en-US" sz="2100" kern="1200"/>
        </a:p>
      </dsp:txBody>
      <dsp:txXfrm>
        <a:off x="24588" y="3462014"/>
        <a:ext cx="10275824" cy="454509"/>
      </dsp:txXfrm>
    </dsp:sp>
    <dsp:sp modelId="{CC9F3532-3348-3945-9041-3264C4005F00}">
      <dsp:nvSpPr>
        <dsp:cNvPr id="0" name=""/>
        <dsp:cNvSpPr/>
      </dsp:nvSpPr>
      <dsp:spPr>
        <a:xfrm>
          <a:off x="0" y="4001591"/>
          <a:ext cx="10325000"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kern="1200"/>
            <a:t>Schuld, Scham (nicht mit den Angehörigen zu sein, nicht helfen zu können)</a:t>
          </a:r>
          <a:endParaRPr lang="en-US" sz="2100" kern="1200"/>
        </a:p>
      </dsp:txBody>
      <dsp:txXfrm>
        <a:off x="24588" y="4026179"/>
        <a:ext cx="10275824" cy="4545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C3CED-8AFF-6247-BC6C-1FA05C4028E2}">
      <dsp:nvSpPr>
        <dsp:cNvPr id="0" name=""/>
        <dsp:cNvSpPr/>
      </dsp:nvSpPr>
      <dsp:spPr>
        <a:xfrm>
          <a:off x="0" y="333669"/>
          <a:ext cx="7901354" cy="12202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kern="1200" dirty="0"/>
            <a:t>Die beste Therapie ist ein gesundes soziales Unterstützungssystem.</a:t>
          </a:r>
          <a:endParaRPr lang="en-US" sz="2200" kern="1200" dirty="0"/>
        </a:p>
      </dsp:txBody>
      <dsp:txXfrm>
        <a:off x="59567" y="393236"/>
        <a:ext cx="7782220" cy="1101102"/>
      </dsp:txXfrm>
    </dsp:sp>
    <dsp:sp modelId="{93182B36-EA34-8245-A525-6A69DBE55206}">
      <dsp:nvSpPr>
        <dsp:cNvPr id="0" name=""/>
        <dsp:cNvSpPr/>
      </dsp:nvSpPr>
      <dsp:spPr>
        <a:xfrm>
          <a:off x="0" y="1617266"/>
          <a:ext cx="7901354" cy="12202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kern="1200" dirty="0"/>
            <a:t>Die Schule und der Arbeitsplatz sind die wichtigsten Orte, um ein gesundes soziales Zusammenleben (wieder) zu erlernen. Somit sind Schule und Arbeitsplatz zentrale Orte der Integration.</a:t>
          </a:r>
          <a:endParaRPr lang="en-US" sz="2200" kern="1200" dirty="0"/>
        </a:p>
      </dsp:txBody>
      <dsp:txXfrm>
        <a:off x="59567" y="1676833"/>
        <a:ext cx="7782220" cy="1101102"/>
      </dsp:txXfrm>
    </dsp:sp>
    <dsp:sp modelId="{00CDB316-D4B8-7D44-8733-427225B46980}">
      <dsp:nvSpPr>
        <dsp:cNvPr id="0" name=""/>
        <dsp:cNvSpPr/>
      </dsp:nvSpPr>
      <dsp:spPr>
        <a:xfrm>
          <a:off x="0" y="2900862"/>
          <a:ext cx="7901354" cy="12202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kern="1200"/>
            <a:t>Schlüsselbegriffe: Gewaltfreiheit, Verlässlichkeit, Vertrauen, Stabilität, Unterstützung vs. Ausgrenzung</a:t>
          </a:r>
          <a:endParaRPr lang="en-US" sz="2200" kern="1200"/>
        </a:p>
      </dsp:txBody>
      <dsp:txXfrm>
        <a:off x="59567" y="2960429"/>
        <a:ext cx="7782220" cy="11011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53699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176689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65927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264484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344528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149552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9/6/2021</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138792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66561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358316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151155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9/6/2021</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‹Nr.›</a:t>
            </a:fld>
            <a:endParaRPr lang="en-US"/>
          </a:p>
        </p:txBody>
      </p:sp>
    </p:spTree>
    <p:extLst>
      <p:ext uri="{BB962C8B-B14F-4D97-AF65-F5344CB8AC3E}">
        <p14:creationId xmlns:p14="http://schemas.microsoft.com/office/powerpoint/2010/main" val="37234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9/6/2021</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‹Nr.›</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8548245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11" r:id="rId6"/>
    <p:sldLayoutId id="2147483706" r:id="rId7"/>
    <p:sldLayoutId id="2147483707" r:id="rId8"/>
    <p:sldLayoutId id="2147483708" r:id="rId9"/>
    <p:sldLayoutId id="2147483710" r:id="rId10"/>
    <p:sldLayoutId id="2147483709"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1" name="Group 50">
            <a:extLst>
              <a:ext uri="{FF2B5EF4-FFF2-40B4-BE49-F238E27FC236}">
                <a16:creationId xmlns:a16="http://schemas.microsoft.com/office/drawing/2014/main" id="{015ECF02-0C11-4320-A868-5EC7DD53DE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2" name="Straight Connector 51">
              <a:extLst>
                <a:ext uri="{FF2B5EF4-FFF2-40B4-BE49-F238E27FC236}">
                  <a16:creationId xmlns:a16="http://schemas.microsoft.com/office/drawing/2014/main" id="{8C74A336-DE5D-4AE0-9A50-8D93C4AA45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52">
              <a:extLst>
                <a:ext uri="{FF2B5EF4-FFF2-40B4-BE49-F238E27FC236}">
                  <a16:creationId xmlns:a16="http://schemas.microsoft.com/office/drawing/2014/main" id="{A11A81C9-7A36-4A04-B14C-A45B899E4B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AE1DE35-5349-4B57-B255-C07C69270C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AFE9588-5F4B-41DF-9FF6-6B4969245C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4CC9B87-707A-4D04-9336-B1418878A8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8CF5CAA-7C4D-408A-B1A8-E98C0E6633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462EA1B-90F8-4C08-AE36-FFBA2B45BF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F7B5623-96F7-42F0-BAC5-78D6789E01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85D83B1-1723-4710-8FC5-18EDC879E4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998838C-DFB6-48F7-A18D-30469E8162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BDB9A78-94CB-422D-B92E-65FD2732EC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A5DBD01-426B-424D-815A-96518F6007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B0218DF-D55B-4D41-AE23-F1E64BAC60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8D61EB8-98CC-4243-9E20-33CAC65BF5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35F0944-B143-45B0-8B72-6CE34D4612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F68EF7F-67D0-463D-AB84-EA24D18196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AE17074E-4E65-4CBD-B1B0-9C18D6F724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CC905ED-EF46-4349-9E9B-2174310948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B91F234-1C65-45AC-8CCE-A1C4AE49CE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D46B3DB-5DBB-41CF-9FA5-010ECA0C3B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92A3FF8-F172-47ED-84C6-802C85C1CB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5933982-9CB6-4199-B123-A3669A4FEF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CA832CD-B214-4ABC-AC95-A3DA116ACE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7EBA147-C4BA-4B48-B61D-CA24B8B06F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A8253B7-461E-48CC-B871-8A255EE3D7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ADE46C3-C2E1-4492-AC59-870160A3C8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B0052E9-B440-4C1E-BC41-39957D590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31F119B-638C-42B1-8400-709B94F1EE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16299ED-D998-4895-9CCF-02427F1954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4442675-84C9-45C8-9524-ABE4E25071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B5BE3E63-4FA5-4EBD-9F3B-E29F5128A8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84" name="Right Triangle 83">
            <a:extLst>
              <a:ext uri="{FF2B5EF4-FFF2-40B4-BE49-F238E27FC236}">
                <a16:creationId xmlns:a16="http://schemas.microsoft.com/office/drawing/2014/main" id="{F0753E91-DF19-4FA4-BFBF-221696B8D7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6297356" y="-28737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el 1">
            <a:extLst>
              <a:ext uri="{FF2B5EF4-FFF2-40B4-BE49-F238E27FC236}">
                <a16:creationId xmlns:a16="http://schemas.microsoft.com/office/drawing/2014/main" id="{39658E24-9E11-A341-B1F1-CE41E5A8DE15}"/>
              </a:ext>
            </a:extLst>
          </p:cNvPr>
          <p:cNvSpPr>
            <a:spLocks noGrp="1"/>
          </p:cNvSpPr>
          <p:nvPr>
            <p:ph type="ctrTitle"/>
          </p:nvPr>
        </p:nvSpPr>
        <p:spPr>
          <a:xfrm>
            <a:off x="6089726" y="722903"/>
            <a:ext cx="5415521" cy="2706098"/>
          </a:xfrm>
        </p:spPr>
        <p:txBody>
          <a:bodyPr>
            <a:normAutofit fontScale="90000"/>
          </a:bodyPr>
          <a:lstStyle/>
          <a:p>
            <a:pPr>
              <a:lnSpc>
                <a:spcPct val="90000"/>
              </a:lnSpc>
            </a:pPr>
            <a:r>
              <a:rPr lang="de-CH" sz="3800" b="1" dirty="0"/>
              <a:t>Auswirkung der Corona-Pandemie auf die psychische Gesundheit </a:t>
            </a:r>
            <a:br>
              <a:rPr lang="de-CH" sz="3800" b="1" dirty="0"/>
            </a:br>
            <a:r>
              <a:rPr lang="de-CH" sz="2200" dirty="0"/>
              <a:t>Schwerpunkte: Migration, </a:t>
            </a:r>
            <a:r>
              <a:rPr lang="de-CH" sz="2200" dirty="0" err="1"/>
              <a:t>Geflüchtete</a:t>
            </a:r>
            <a:r>
              <a:rPr lang="de-CH" sz="2200" dirty="0"/>
              <a:t> und ihre Betreuungspersonen</a:t>
            </a:r>
            <a:br>
              <a:rPr lang="de-CH" sz="4000" dirty="0"/>
            </a:br>
            <a:endParaRPr lang="de-DE" sz="3800" dirty="0"/>
          </a:p>
        </p:txBody>
      </p:sp>
      <p:sp>
        <p:nvSpPr>
          <p:cNvPr id="3" name="Untertitel 2">
            <a:extLst>
              <a:ext uri="{FF2B5EF4-FFF2-40B4-BE49-F238E27FC236}">
                <a16:creationId xmlns:a16="http://schemas.microsoft.com/office/drawing/2014/main" id="{94AA92FD-A764-A14E-8B0E-8D08AFDB0B45}"/>
              </a:ext>
            </a:extLst>
          </p:cNvPr>
          <p:cNvSpPr>
            <a:spLocks noGrp="1"/>
          </p:cNvSpPr>
          <p:nvPr>
            <p:ph type="subTitle" idx="1"/>
          </p:nvPr>
        </p:nvSpPr>
        <p:spPr>
          <a:xfrm>
            <a:off x="6089726" y="4376953"/>
            <a:ext cx="5415521" cy="1993334"/>
          </a:xfrm>
        </p:spPr>
        <p:txBody>
          <a:bodyPr>
            <a:normAutofit/>
          </a:bodyPr>
          <a:lstStyle/>
          <a:p>
            <a:r>
              <a:rPr lang="de-CH" i="1" dirty="0" err="1"/>
              <a:t>Àdàm</a:t>
            </a:r>
            <a:r>
              <a:rPr lang="de-CH" i="1" dirty="0"/>
              <a:t> Bodò, Facharzt </a:t>
            </a:r>
            <a:r>
              <a:rPr lang="de-CH" i="1" dirty="0" err="1"/>
              <a:t>für</a:t>
            </a:r>
            <a:r>
              <a:rPr lang="de-CH" i="1" dirty="0"/>
              <a:t> Kinder- und Jugendpsychiatrie und - </a:t>
            </a:r>
            <a:r>
              <a:rPr lang="de-CH" i="1" dirty="0" err="1"/>
              <a:t>psychotherapie</a:t>
            </a:r>
            <a:r>
              <a:rPr lang="de-CH" i="1" dirty="0"/>
              <a:t> FMH </a:t>
            </a:r>
          </a:p>
          <a:p>
            <a:r>
              <a:rPr lang="de-CH" i="1" dirty="0"/>
              <a:t>Praxis zum Schwarzen Schaf</a:t>
            </a:r>
            <a:endParaRPr lang="de-CH" dirty="0"/>
          </a:p>
          <a:p>
            <a:endParaRPr lang="de-DE" dirty="0"/>
          </a:p>
        </p:txBody>
      </p:sp>
      <p:pic>
        <p:nvPicPr>
          <p:cNvPr id="4" name="Picture 3" descr="Blasen unter Wasser">
            <a:extLst>
              <a:ext uri="{FF2B5EF4-FFF2-40B4-BE49-F238E27FC236}">
                <a16:creationId xmlns:a16="http://schemas.microsoft.com/office/drawing/2014/main" id="{244CB66E-47D0-4CD8-B262-4871451D2CDC}"/>
              </a:ext>
            </a:extLst>
          </p:cNvPr>
          <p:cNvPicPr>
            <a:picLocks noChangeAspect="1"/>
          </p:cNvPicPr>
          <p:nvPr/>
        </p:nvPicPr>
        <p:blipFill rotWithShape="1">
          <a:blip r:embed="rId2"/>
          <a:srcRect r="43013" b="-1"/>
          <a:stretch/>
        </p:blipFill>
        <p:spPr>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spTree>
    <p:extLst>
      <p:ext uri="{BB962C8B-B14F-4D97-AF65-F5344CB8AC3E}">
        <p14:creationId xmlns:p14="http://schemas.microsoft.com/office/powerpoint/2010/main" val="395136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B6641B-FA75-ED41-B358-6BA8047111F4}"/>
              </a:ext>
            </a:extLst>
          </p:cNvPr>
          <p:cNvSpPr>
            <a:spLocks noGrp="1"/>
          </p:cNvSpPr>
          <p:nvPr>
            <p:ph type="title"/>
          </p:nvPr>
        </p:nvSpPr>
        <p:spPr>
          <a:xfrm>
            <a:off x="691079" y="725952"/>
            <a:ext cx="10325000" cy="917112"/>
          </a:xfrm>
        </p:spPr>
        <p:txBody>
          <a:bodyPr/>
          <a:lstStyle/>
          <a:p>
            <a:r>
              <a:rPr lang="de-DE"/>
              <a:t>Die zentralen Themen</a:t>
            </a:r>
            <a:endParaRPr lang="de-DE" dirty="0"/>
          </a:p>
        </p:txBody>
      </p:sp>
      <p:graphicFrame>
        <p:nvGraphicFramePr>
          <p:cNvPr id="5" name="Inhaltsplatzhalter 2">
            <a:extLst>
              <a:ext uri="{FF2B5EF4-FFF2-40B4-BE49-F238E27FC236}">
                <a16:creationId xmlns:a16="http://schemas.microsoft.com/office/drawing/2014/main" id="{8A2475CA-2D3F-4732-ABE1-B63D1AE6529D}"/>
              </a:ext>
            </a:extLst>
          </p:cNvPr>
          <p:cNvGraphicFramePr>
            <a:graphicFrameLocks noGrp="1"/>
          </p:cNvGraphicFramePr>
          <p:nvPr>
            <p:ph idx="1"/>
            <p:extLst>
              <p:ext uri="{D42A27DB-BD31-4B8C-83A1-F6EECF244321}">
                <p14:modId xmlns:p14="http://schemas.microsoft.com/office/powerpoint/2010/main" val="1296841828"/>
              </p:ext>
            </p:extLst>
          </p:nvPr>
        </p:nvGraphicFramePr>
        <p:xfrm>
          <a:off x="691079" y="1828800"/>
          <a:ext cx="10325000" cy="4443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002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C2CB4-7D4E-334B-9847-ED1BA2BF6D5D}"/>
              </a:ext>
            </a:extLst>
          </p:cNvPr>
          <p:cNvSpPr>
            <a:spLocks noGrp="1"/>
          </p:cNvSpPr>
          <p:nvPr>
            <p:ph type="title"/>
          </p:nvPr>
        </p:nvSpPr>
        <p:spPr>
          <a:xfrm>
            <a:off x="691079" y="725952"/>
            <a:ext cx="10325000" cy="902824"/>
          </a:xfrm>
        </p:spPr>
        <p:txBody>
          <a:bodyPr/>
          <a:lstStyle/>
          <a:p>
            <a:r>
              <a:rPr lang="de-DE" dirty="0"/>
              <a:t>Die zentralen Gefühle</a:t>
            </a:r>
          </a:p>
        </p:txBody>
      </p:sp>
      <p:graphicFrame>
        <p:nvGraphicFramePr>
          <p:cNvPr id="5" name="Inhaltsplatzhalter 2">
            <a:extLst>
              <a:ext uri="{FF2B5EF4-FFF2-40B4-BE49-F238E27FC236}">
                <a16:creationId xmlns:a16="http://schemas.microsoft.com/office/drawing/2014/main" id="{ACC50362-71CD-4294-86F7-B0C0A3880AA3}"/>
              </a:ext>
            </a:extLst>
          </p:cNvPr>
          <p:cNvGraphicFramePr>
            <a:graphicFrameLocks noGrp="1"/>
          </p:cNvGraphicFramePr>
          <p:nvPr>
            <p:ph idx="1"/>
            <p:extLst>
              <p:ext uri="{D42A27DB-BD31-4B8C-83A1-F6EECF244321}">
                <p14:modId xmlns:p14="http://schemas.microsoft.com/office/powerpoint/2010/main" val="2196038347"/>
              </p:ext>
            </p:extLst>
          </p:nvPr>
        </p:nvGraphicFramePr>
        <p:xfrm>
          <a:off x="691079" y="2014538"/>
          <a:ext cx="10325000" cy="4557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380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567490" y="363416"/>
            <a:ext cx="7024744" cy="1172308"/>
          </a:xfrm>
        </p:spPr>
        <p:txBody>
          <a:bodyPr>
            <a:normAutofit fontScale="90000"/>
          </a:bodyPr>
          <a:lstStyle/>
          <a:p>
            <a:r>
              <a:rPr lang="de-DE"/>
              <a:t>Traumaverarbeitung mit Hilfe sozialer Unterstützung</a:t>
            </a:r>
            <a:endParaRPr lang="de-DE" b="1" dirty="0"/>
          </a:p>
        </p:txBody>
      </p:sp>
      <p:graphicFrame>
        <p:nvGraphicFramePr>
          <p:cNvPr id="5" name="Inhaltsplatzhalter 2">
            <a:extLst>
              <a:ext uri="{FF2B5EF4-FFF2-40B4-BE49-F238E27FC236}">
                <a16:creationId xmlns:a16="http://schemas.microsoft.com/office/drawing/2014/main" id="{5E76ED20-47F0-46D4-A35D-F5FB9A34E25F}"/>
              </a:ext>
            </a:extLst>
          </p:cNvPr>
          <p:cNvGraphicFramePr>
            <a:graphicFrameLocks noGrp="1"/>
          </p:cNvGraphicFramePr>
          <p:nvPr>
            <p:ph idx="1"/>
            <p:extLst>
              <p:ext uri="{D42A27DB-BD31-4B8C-83A1-F6EECF244321}">
                <p14:modId xmlns:p14="http://schemas.microsoft.com/office/powerpoint/2010/main" val="3955617893"/>
              </p:ext>
            </p:extLst>
          </p:nvPr>
        </p:nvGraphicFramePr>
        <p:xfrm>
          <a:off x="2192215" y="1781908"/>
          <a:ext cx="7901354" cy="4454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53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90FC64-6D34-7A43-9796-2F22F6978748}"/>
              </a:ext>
            </a:extLst>
          </p:cNvPr>
          <p:cNvSpPr>
            <a:spLocks noGrp="1"/>
          </p:cNvSpPr>
          <p:nvPr>
            <p:ph type="title"/>
          </p:nvPr>
        </p:nvSpPr>
        <p:spPr/>
        <p:txBody>
          <a:bodyPr>
            <a:normAutofit fontScale="90000"/>
          </a:bodyPr>
          <a:lstStyle/>
          <a:p>
            <a:r>
              <a:rPr lang="de-CH" dirty="0"/>
              <a:t>Rekordzahl von Niederländern mit psychischen Problemen </a:t>
            </a:r>
            <a:br>
              <a:rPr lang="de-CH" dirty="0"/>
            </a:br>
            <a:r>
              <a:rPr lang="de-DE" sz="1100" dirty="0"/>
              <a:t>SRF 3.9.2021</a:t>
            </a:r>
          </a:p>
        </p:txBody>
      </p:sp>
      <p:sp>
        <p:nvSpPr>
          <p:cNvPr id="3" name="Inhaltsplatzhalter 2">
            <a:extLst>
              <a:ext uri="{FF2B5EF4-FFF2-40B4-BE49-F238E27FC236}">
                <a16:creationId xmlns:a16="http://schemas.microsoft.com/office/drawing/2014/main" id="{D95514D5-D617-5C4A-8CB9-5B7056C9E0EC}"/>
              </a:ext>
            </a:extLst>
          </p:cNvPr>
          <p:cNvSpPr>
            <a:spLocks noGrp="1"/>
          </p:cNvSpPr>
          <p:nvPr>
            <p:ph idx="1"/>
          </p:nvPr>
        </p:nvSpPr>
        <p:spPr>
          <a:xfrm>
            <a:off x="691079" y="2340130"/>
            <a:ext cx="10325000" cy="4084115"/>
          </a:xfrm>
        </p:spPr>
        <p:txBody>
          <a:bodyPr>
            <a:normAutofit lnSpcReduction="10000"/>
          </a:bodyPr>
          <a:lstStyle/>
          <a:p>
            <a:r>
              <a:rPr lang="de-CH" sz="2400" dirty="0"/>
              <a:t>Während der </a:t>
            </a:r>
            <a:r>
              <a:rPr lang="de-CH" sz="2400" dirty="0" err="1"/>
              <a:t>Coronakrise</a:t>
            </a:r>
            <a:r>
              <a:rPr lang="de-CH" sz="2400" dirty="0"/>
              <a:t> ist der Anteil von Menschen mit psychischen Problemen in den Niederlanden auf einen Höchststand gestiegen - so hoch wie seit dem Start der landesweiten Untersuchung vor 20 Jahren nicht mehr. Laut niederländischer Statistikbehörde (CBS) habe sich 15 Prozent der Bevölkerung ab 12 Jahren im ersten Halbjahr 2021 psychisch ungesund gefühlt. Am schlechtesten sei die Situation bei den 18- bis 25-Jährigen, von denen ein Viertel angab, sich psychisch nicht in Ordnung zu fühlen. Die Erhebung stützte sich bei 10'000 Teilnehmern auf Fragen nach Traurigkeit, Nervosität, Niedergeschlagenheit, Ruhe und </a:t>
            </a:r>
            <a:r>
              <a:rPr lang="de-CH" sz="2400" dirty="0" err="1"/>
              <a:t>Glücklichsein</a:t>
            </a:r>
            <a:r>
              <a:rPr lang="de-CH" sz="2400" dirty="0"/>
              <a:t>.</a:t>
            </a:r>
          </a:p>
          <a:p>
            <a:endParaRPr lang="de-DE" dirty="0"/>
          </a:p>
        </p:txBody>
      </p:sp>
    </p:spTree>
    <p:extLst>
      <p:ext uri="{BB962C8B-B14F-4D97-AF65-F5344CB8AC3E}">
        <p14:creationId xmlns:p14="http://schemas.microsoft.com/office/powerpoint/2010/main" val="2838159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34653E-3EE4-924E-A121-03BEBDAA35BF}"/>
              </a:ext>
            </a:extLst>
          </p:cNvPr>
          <p:cNvSpPr>
            <a:spLocks noGrp="1"/>
          </p:cNvSpPr>
          <p:nvPr>
            <p:ph type="title"/>
          </p:nvPr>
        </p:nvSpPr>
        <p:spPr>
          <a:xfrm>
            <a:off x="691079" y="725951"/>
            <a:ext cx="10325000" cy="1126295"/>
          </a:xfrm>
        </p:spPr>
        <p:txBody>
          <a:bodyPr>
            <a:normAutofit/>
          </a:bodyPr>
          <a:lstStyle/>
          <a:p>
            <a:r>
              <a:rPr lang="de-CH" i="1" dirty="0" err="1"/>
              <a:t>Social</a:t>
            </a:r>
            <a:r>
              <a:rPr lang="de-CH" dirty="0"/>
              <a:t> </a:t>
            </a:r>
            <a:r>
              <a:rPr lang="de-CH" i="1" dirty="0" err="1"/>
              <a:t>distancing</a:t>
            </a:r>
            <a:r>
              <a:rPr lang="de-CH" dirty="0"/>
              <a:t> </a:t>
            </a:r>
            <a:br>
              <a:rPr lang="de-CH" dirty="0"/>
            </a:br>
            <a:r>
              <a:rPr lang="de-CH" sz="1600" dirty="0"/>
              <a:t>(R. D. </a:t>
            </a:r>
            <a:r>
              <a:rPr lang="de-CH" sz="1600" dirty="0" err="1"/>
              <a:t>Precht</a:t>
            </a:r>
            <a:r>
              <a:rPr lang="de-CH" sz="1600" dirty="0"/>
              <a:t>: Von der Pflicht)</a:t>
            </a:r>
            <a:endParaRPr lang="de-DE" sz="1600" dirty="0"/>
          </a:p>
        </p:txBody>
      </p:sp>
      <p:sp>
        <p:nvSpPr>
          <p:cNvPr id="3" name="Inhaltsplatzhalter 2">
            <a:extLst>
              <a:ext uri="{FF2B5EF4-FFF2-40B4-BE49-F238E27FC236}">
                <a16:creationId xmlns:a16="http://schemas.microsoft.com/office/drawing/2014/main" id="{7A2664CE-4348-8341-AEA8-EAA39BAB2491}"/>
              </a:ext>
            </a:extLst>
          </p:cNvPr>
          <p:cNvSpPr>
            <a:spLocks noGrp="1"/>
          </p:cNvSpPr>
          <p:nvPr>
            <p:ph idx="1"/>
          </p:nvPr>
        </p:nvSpPr>
        <p:spPr/>
        <p:txBody>
          <a:bodyPr>
            <a:normAutofit/>
          </a:bodyPr>
          <a:lstStyle/>
          <a:p>
            <a:r>
              <a:rPr lang="de-CH" sz="2400" dirty="0"/>
              <a:t>Wenn, wie in der Covid-19-Pandemie, alltägliche Beziehungen gestört sind und gewohnte Resonanzerfahrungen ausbleiben, verstärken sich Haltungen und Abwehrreaktionen. </a:t>
            </a:r>
            <a:r>
              <a:rPr lang="de-CH" sz="2400" i="1" dirty="0" err="1"/>
              <a:t>Social</a:t>
            </a:r>
            <a:r>
              <a:rPr lang="de-CH" sz="2400" dirty="0"/>
              <a:t> </a:t>
            </a:r>
            <a:r>
              <a:rPr lang="de-CH" sz="2400" i="1" dirty="0" err="1"/>
              <a:t>distancing</a:t>
            </a:r>
            <a:r>
              <a:rPr lang="de-CH" sz="2400" dirty="0"/>
              <a:t> ist kein rein räumliches Phänomen, sondern ein individual- und sozialpsychologisches. Wer Distanz hält, betrachtet eben auch vieles aus der Distanz. </a:t>
            </a:r>
            <a:endParaRPr lang="de-DE" sz="2400" dirty="0"/>
          </a:p>
        </p:txBody>
      </p:sp>
    </p:spTree>
    <p:extLst>
      <p:ext uri="{BB962C8B-B14F-4D97-AF65-F5344CB8AC3E}">
        <p14:creationId xmlns:p14="http://schemas.microsoft.com/office/powerpoint/2010/main" val="9820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631D8F-198B-2646-810A-911D7A044FC1}"/>
              </a:ext>
            </a:extLst>
          </p:cNvPr>
          <p:cNvSpPr>
            <a:spLocks noGrp="1"/>
          </p:cNvSpPr>
          <p:nvPr>
            <p:ph type="title"/>
          </p:nvPr>
        </p:nvSpPr>
        <p:spPr>
          <a:xfrm>
            <a:off x="691079" y="725952"/>
            <a:ext cx="10325000" cy="1009064"/>
          </a:xfrm>
        </p:spPr>
        <p:txBody>
          <a:bodyPr>
            <a:normAutofit/>
          </a:bodyPr>
          <a:lstStyle/>
          <a:p>
            <a:r>
              <a:rPr lang="de-DE" dirty="0"/>
              <a:t>Ein erfülltes Leben</a:t>
            </a:r>
            <a:br>
              <a:rPr lang="de-DE" dirty="0"/>
            </a:br>
            <a:r>
              <a:rPr lang="de-CH" sz="1200" dirty="0"/>
              <a:t>(R. D. </a:t>
            </a:r>
            <a:r>
              <a:rPr lang="de-CH" sz="1200" dirty="0" err="1"/>
              <a:t>Precht</a:t>
            </a:r>
            <a:r>
              <a:rPr lang="de-CH" sz="1200" dirty="0"/>
              <a:t>: Von der Pflicht)</a:t>
            </a:r>
            <a:endParaRPr lang="de-DE" sz="1200" dirty="0"/>
          </a:p>
        </p:txBody>
      </p:sp>
      <p:sp>
        <p:nvSpPr>
          <p:cNvPr id="3" name="Inhaltsplatzhalter 2">
            <a:extLst>
              <a:ext uri="{FF2B5EF4-FFF2-40B4-BE49-F238E27FC236}">
                <a16:creationId xmlns:a16="http://schemas.microsoft.com/office/drawing/2014/main" id="{8C9893AC-4F02-7443-A378-888CCBB6DA5D}"/>
              </a:ext>
            </a:extLst>
          </p:cNvPr>
          <p:cNvSpPr>
            <a:spLocks noGrp="1"/>
          </p:cNvSpPr>
          <p:nvPr>
            <p:ph idx="1"/>
          </p:nvPr>
        </p:nvSpPr>
        <p:spPr/>
        <p:txBody>
          <a:bodyPr>
            <a:noAutofit/>
          </a:bodyPr>
          <a:lstStyle/>
          <a:p>
            <a:r>
              <a:rPr lang="de-CH" sz="2400" dirty="0"/>
              <a:t>Die Frage, was ein erfülltes Leben ist oder sein könnte, erlaubt viele unterschiedliche Antworten. Meistenteils wird sie mit der Vorstellung einer </a:t>
            </a:r>
            <a:r>
              <a:rPr lang="de-CH" sz="2400" i="1" dirty="0" err="1"/>
              <a:t>vita</a:t>
            </a:r>
            <a:r>
              <a:rPr lang="de-CH" sz="2400" i="1" dirty="0"/>
              <a:t> </a:t>
            </a:r>
            <a:r>
              <a:rPr lang="de-CH" sz="2400" i="1" dirty="0" err="1"/>
              <a:t>activa</a:t>
            </a:r>
            <a:r>
              <a:rPr lang="de-CH" sz="2400" dirty="0"/>
              <a:t> verbunden, einem tätigen und sozial erfüllten Leben. Einsamkeit, Tatenlosigkeit und Lethargie, ja selbst unausgesetzte Zerstreuung und permanente Lusterfüllung werden gemeinhin nicht als Erfüllung angesehen. Nur was mit sozialen Anstrengungen, Mühe und Verantwortung einhergeht, wird als Lebensleistung goutiert und als Sinnstiftung reflektiert und genossen. </a:t>
            </a:r>
          </a:p>
        </p:txBody>
      </p:sp>
    </p:spTree>
    <p:extLst>
      <p:ext uri="{BB962C8B-B14F-4D97-AF65-F5344CB8AC3E}">
        <p14:creationId xmlns:p14="http://schemas.microsoft.com/office/powerpoint/2010/main" val="15229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9F9C07-9EC5-BC44-935D-E8E56F939534}"/>
              </a:ext>
            </a:extLst>
          </p:cNvPr>
          <p:cNvSpPr>
            <a:spLocks noGrp="1"/>
          </p:cNvSpPr>
          <p:nvPr>
            <p:ph type="title"/>
          </p:nvPr>
        </p:nvSpPr>
        <p:spPr>
          <a:xfrm>
            <a:off x="1301262" y="726832"/>
            <a:ext cx="8290972" cy="1172306"/>
          </a:xfrm>
        </p:spPr>
        <p:txBody>
          <a:bodyPr>
            <a:noAutofit/>
          </a:bodyPr>
          <a:lstStyle/>
          <a:p>
            <a:r>
              <a:rPr lang="de-DE" dirty="0"/>
              <a:t>Empfehlungen für die Unterstützung </a:t>
            </a:r>
          </a:p>
        </p:txBody>
      </p:sp>
      <p:sp>
        <p:nvSpPr>
          <p:cNvPr id="3" name="Inhaltsplatzhalter 2">
            <a:extLst>
              <a:ext uri="{FF2B5EF4-FFF2-40B4-BE49-F238E27FC236}">
                <a16:creationId xmlns:a16="http://schemas.microsoft.com/office/drawing/2014/main" id="{8D7E330F-0679-504D-9B15-5000C7E2532C}"/>
              </a:ext>
            </a:extLst>
          </p:cNvPr>
          <p:cNvSpPr>
            <a:spLocks noGrp="1"/>
          </p:cNvSpPr>
          <p:nvPr>
            <p:ph idx="1"/>
          </p:nvPr>
        </p:nvSpPr>
        <p:spPr>
          <a:xfrm>
            <a:off x="1172308" y="2368063"/>
            <a:ext cx="8862645" cy="3997568"/>
          </a:xfrm>
        </p:spPr>
        <p:txBody>
          <a:bodyPr>
            <a:normAutofit/>
          </a:bodyPr>
          <a:lstStyle/>
          <a:p>
            <a:r>
              <a:rPr lang="de-DE" sz="2400" dirty="0"/>
              <a:t>Stressreaktion zulassen und akzeptieren (statt «nimm Dich zusammen», oder «vergiss es doch einfach»).</a:t>
            </a:r>
          </a:p>
          <a:p>
            <a:r>
              <a:rPr lang="de-DE" sz="2400" dirty="0"/>
              <a:t>Zulassen von alternierenden Bedürfnissen nach Reden und Schweigen. Ausreden lassen, aber nicht ausquetschen.</a:t>
            </a:r>
          </a:p>
          <a:p>
            <a:r>
              <a:rPr lang="de-DE" sz="2400" dirty="0"/>
              <a:t>Glauben und Loyalität schenken, Unrecht aktiv benennen: «Ich glaube dir», «das war unrecht».</a:t>
            </a:r>
          </a:p>
          <a:p>
            <a:endParaRPr lang="de-DE" dirty="0"/>
          </a:p>
        </p:txBody>
      </p:sp>
    </p:spTree>
    <p:extLst>
      <p:ext uri="{BB962C8B-B14F-4D97-AF65-F5344CB8AC3E}">
        <p14:creationId xmlns:p14="http://schemas.microsoft.com/office/powerpoint/2010/main" val="354322337"/>
      </p:ext>
    </p:extLst>
  </p:cSld>
  <p:clrMapOvr>
    <a:masterClrMapping/>
  </p:clrMapOvr>
</p:sld>
</file>

<file path=ppt/theme/theme1.xml><?xml version="1.0" encoding="utf-8"?>
<a:theme xmlns:a="http://schemas.openxmlformats.org/drawingml/2006/main" name="CosineVTI">
  <a:themeElements>
    <a:clrScheme name="AnalogousFromDarkSeed_2SEEDS">
      <a:dk1>
        <a:srgbClr val="000000"/>
      </a:dk1>
      <a:lt1>
        <a:srgbClr val="FFFFFF"/>
      </a:lt1>
      <a:dk2>
        <a:srgbClr val="212C3A"/>
      </a:dk2>
      <a:lt2>
        <a:srgbClr val="E8E5E2"/>
      </a:lt2>
      <a:accent1>
        <a:srgbClr val="3B70B1"/>
      </a:accent1>
      <a:accent2>
        <a:srgbClr val="4BAFBF"/>
      </a:accent2>
      <a:accent3>
        <a:srgbClr val="4D51C3"/>
      </a:accent3>
      <a:accent4>
        <a:srgbClr val="B13BA5"/>
      </a:accent4>
      <a:accent5>
        <a:srgbClr val="C34D85"/>
      </a:accent5>
      <a:accent6>
        <a:srgbClr val="B13B42"/>
      </a:accent6>
      <a:hlink>
        <a:srgbClr val="BF3FB9"/>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Breitbild</PresentationFormat>
  <Paragraphs>32</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Grandview</vt:lpstr>
      <vt:lpstr>Wingdings</vt:lpstr>
      <vt:lpstr>CosineVTI</vt:lpstr>
      <vt:lpstr>Auswirkung der Corona-Pandemie auf die psychische Gesundheit  Schwerpunkte: Migration, Geflüchtete und ihre Betreuungspersonen </vt:lpstr>
      <vt:lpstr>Die zentralen Themen</vt:lpstr>
      <vt:lpstr>Die zentralen Gefühle</vt:lpstr>
      <vt:lpstr>Traumaverarbeitung mit Hilfe sozialer Unterstützung</vt:lpstr>
      <vt:lpstr>Rekordzahl von Niederländern mit psychischen Problemen  SRF 3.9.2021</vt:lpstr>
      <vt:lpstr>Social distancing  (R. D. Precht: Von der Pflicht)</vt:lpstr>
      <vt:lpstr>Ein erfülltes Leben (R. D. Precht: Von der Pflicht)</vt:lpstr>
      <vt:lpstr>Empfehlungen für die Unterstützung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Auswirkung der Corona-Pandemie auf die psychische Gesundheit  Schwerpunkte: Migration, Geflüchtete und ihre Betreungspersonen</dc:title>
  <dc:creator>Adam Bodo</dc:creator>
  <cp:lastModifiedBy>Tanner Mathias</cp:lastModifiedBy>
  <cp:revision>7</cp:revision>
  <dcterms:created xsi:type="dcterms:W3CDTF">2021-09-04T06:03:29Z</dcterms:created>
  <dcterms:modified xsi:type="dcterms:W3CDTF">2021-09-06T09:06:37Z</dcterms:modified>
</cp:coreProperties>
</file>